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43"/>
  </p:handoutMasterIdLst>
  <p:sldIdLst>
    <p:sldId id="434" r:id="rId3"/>
    <p:sldId id="441" r:id="rId4"/>
    <p:sldId id="435" r:id="rId6"/>
    <p:sldId id="481" r:id="rId7"/>
    <p:sldId id="502" r:id="rId8"/>
    <p:sldId id="513" r:id="rId9"/>
    <p:sldId id="443" r:id="rId10"/>
    <p:sldId id="503" r:id="rId11"/>
    <p:sldId id="504" r:id="rId12"/>
    <p:sldId id="505" r:id="rId13"/>
    <p:sldId id="510" r:id="rId14"/>
    <p:sldId id="554" r:id="rId15"/>
    <p:sldId id="555" r:id="rId16"/>
    <p:sldId id="556" r:id="rId17"/>
    <p:sldId id="557" r:id="rId18"/>
    <p:sldId id="512" r:id="rId19"/>
    <p:sldId id="528" r:id="rId20"/>
    <p:sldId id="514" r:id="rId21"/>
    <p:sldId id="515" r:id="rId22"/>
    <p:sldId id="520" r:id="rId23"/>
    <p:sldId id="542" r:id="rId24"/>
    <p:sldId id="518" r:id="rId25"/>
    <p:sldId id="543" r:id="rId26"/>
    <p:sldId id="521" r:id="rId27"/>
    <p:sldId id="534" r:id="rId28"/>
    <p:sldId id="544" r:id="rId29"/>
    <p:sldId id="545" r:id="rId30"/>
    <p:sldId id="546" r:id="rId31"/>
    <p:sldId id="547" r:id="rId32"/>
    <p:sldId id="548" r:id="rId33"/>
    <p:sldId id="529" r:id="rId34"/>
    <p:sldId id="530" r:id="rId35"/>
    <p:sldId id="549" r:id="rId36"/>
    <p:sldId id="550" r:id="rId37"/>
    <p:sldId id="531" r:id="rId38"/>
    <p:sldId id="551" r:id="rId39"/>
    <p:sldId id="552" r:id="rId40"/>
    <p:sldId id="539" r:id="rId41"/>
    <p:sldId id="467" r:id="rId42"/>
  </p:sldIdLst>
  <p:sldSz cx="9144000" cy="6858000" type="screen4x3"/>
  <p:notesSz cx="9723120" cy="6858000"/>
  <p:defaultTextStyle>
    <a:defPPr>
      <a:defRPr lang="en-US"/>
    </a:defPPr>
    <a:lvl1pPr marL="0" lvl="0"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1pPr>
    <a:lvl2pPr marL="457200" lvl="1"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2pPr>
    <a:lvl3pPr marL="914400" lvl="2"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3pPr>
    <a:lvl4pPr marL="1371600" lvl="3"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4pPr>
    <a:lvl5pPr marL="1828800" lvl="4"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5pPr>
    <a:lvl6pPr marL="2286000" lvl="5"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6pPr>
    <a:lvl7pPr marL="2743200" lvl="6"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7pPr>
    <a:lvl8pPr marL="3200400" lvl="7"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8pPr>
    <a:lvl9pPr marL="3657600" lvl="8"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1" initials="1" lastIdx="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1C1C1C"/>
    <a:srgbClr val="6699FF"/>
    <a:srgbClr val="D60093"/>
    <a:srgbClr val="B2B2B2"/>
    <a:srgbClr val="6600FF"/>
    <a:srgbClr val="99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01"/>
    <p:restoredTop sz="94077"/>
  </p:normalViewPr>
  <p:slideViewPr>
    <p:cSldViewPr snapToGrid="0" showGuides="1">
      <p:cViewPr varScale="1">
        <p:scale>
          <a:sx n="97" d="100"/>
          <a:sy n="97" d="100"/>
        </p:scale>
        <p:origin x="-75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1-03-16T12:35:18.520" idx="2">
    <p:pos x="10" y="10"/>
    <p:text>11-13待定</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1-03-16T12:35:18.520" idx="3">
    <p:pos x="10" y="10"/>
    <p:text>11-13待定</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21-03-16T12:35:18.520" idx="4">
    <p:pos x="10" y="10"/>
    <p:text>11-13待定</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21-03-16T12:35:18.520" idx="5">
    <p:pos x="10" y="10"/>
    <p:text>11-13待定</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4214813" cy="3429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1" name="Rectangle 3"/>
          <p:cNvSpPr>
            <a:spLocks noGrp="1" noChangeArrowheads="1"/>
          </p:cNvSpPr>
          <p:nvPr>
            <p:ph type="dt" sz="quarter" idx="1"/>
          </p:nvPr>
        </p:nvSpPr>
        <p:spPr bwMode="auto">
          <a:xfrm>
            <a:off x="5507038" y="0"/>
            <a:ext cx="4214813" cy="3429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2" name="Rectangle 4"/>
          <p:cNvSpPr>
            <a:spLocks noGrp="1" noChangeArrowheads="1"/>
          </p:cNvSpPr>
          <p:nvPr>
            <p:ph type="ftr" sz="quarter" idx="2"/>
          </p:nvPr>
        </p:nvSpPr>
        <p:spPr bwMode="auto">
          <a:xfrm>
            <a:off x="0" y="6513513"/>
            <a:ext cx="4214813" cy="342900"/>
          </a:xfrm>
          <a:prstGeom prst="rect">
            <a:avLst/>
          </a:prstGeom>
          <a:noFill/>
          <a:ln w="9525">
            <a:noFill/>
            <a:miter lim="800000"/>
          </a:ln>
          <a:effectLst/>
        </p:spPr>
        <p:txBody>
          <a:bodyPr vert="horz" wrap="square" lIns="91440" tIns="45720" rIns="91440" bIns="45720" numCol="1" anchor="b"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3" name="Rectangle 5"/>
          <p:cNvSpPr>
            <a:spLocks noGrp="1" noChangeArrowheads="1"/>
          </p:cNvSpPr>
          <p:nvPr>
            <p:ph type="sldNum" sz="quarter" idx="3"/>
          </p:nvPr>
        </p:nvSpPr>
        <p:spPr bwMode="auto">
          <a:xfrm>
            <a:off x="5507038" y="6513513"/>
            <a:ext cx="4214813" cy="342900"/>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0"/>
            <a:ext cx="4214813" cy="3429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61795" name="Rectangle 3"/>
          <p:cNvSpPr>
            <a:spLocks noGrp="1" noChangeArrowheads="1"/>
          </p:cNvSpPr>
          <p:nvPr>
            <p:ph type="dt" idx="1"/>
          </p:nvPr>
        </p:nvSpPr>
        <p:spPr bwMode="auto">
          <a:xfrm>
            <a:off x="5507038" y="0"/>
            <a:ext cx="4214813" cy="3429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2" name="Rectangle 4"/>
          <p:cNvSpPr>
            <a:spLocks noGrp="1" noRot="1" noChangeAspect="1" noTextEdit="1"/>
          </p:cNvSpPr>
          <p:nvPr>
            <p:ph type="sldImg" idx="2"/>
          </p:nvPr>
        </p:nvSpPr>
        <p:spPr>
          <a:xfrm>
            <a:off x="3148013" y="514350"/>
            <a:ext cx="3429000" cy="2571750"/>
          </a:xfrm>
          <a:prstGeom prst="rect">
            <a:avLst/>
          </a:prstGeom>
          <a:noFill/>
          <a:ln w="9525" cap="flat" cmpd="sng">
            <a:solidFill>
              <a:srgbClr val="000000"/>
            </a:solidFill>
            <a:prstDash val="solid"/>
            <a:miter/>
            <a:headEnd type="none" w="med" len="med"/>
            <a:tailEnd type="none" w="med" len="med"/>
          </a:ln>
        </p:spPr>
      </p:sp>
      <p:sp>
        <p:nvSpPr>
          <p:cNvPr id="161797" name="Rectangle 5"/>
          <p:cNvSpPr>
            <a:spLocks noGrp="1" noChangeArrowheads="1"/>
          </p:cNvSpPr>
          <p:nvPr>
            <p:ph type="body" sz="quarter" idx="3"/>
          </p:nvPr>
        </p:nvSpPr>
        <p:spPr bwMode="auto">
          <a:xfrm>
            <a:off x="971550" y="3257550"/>
            <a:ext cx="7780338" cy="30861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61798" name="Rectangle 6"/>
          <p:cNvSpPr>
            <a:spLocks noGrp="1" noChangeArrowheads="1"/>
          </p:cNvSpPr>
          <p:nvPr>
            <p:ph type="ftr" sz="quarter" idx="4"/>
          </p:nvPr>
        </p:nvSpPr>
        <p:spPr bwMode="auto">
          <a:xfrm>
            <a:off x="0" y="6513513"/>
            <a:ext cx="4214813" cy="342900"/>
          </a:xfrm>
          <a:prstGeom prst="rect">
            <a:avLst/>
          </a:prstGeom>
          <a:noFill/>
          <a:ln w="9525">
            <a:noFill/>
            <a:miter lim="800000"/>
          </a:ln>
          <a:effectLst/>
        </p:spPr>
        <p:txBody>
          <a:bodyPr vert="horz" wrap="square" lIns="91440" tIns="45720" rIns="91440" bIns="45720" numCol="1" anchor="b"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61799" name="Rectangle 7"/>
          <p:cNvSpPr>
            <a:spLocks noGrp="1" noChangeArrowheads="1"/>
          </p:cNvSpPr>
          <p:nvPr>
            <p:ph type="sldNum" sz="quarter" idx="5"/>
          </p:nvPr>
        </p:nvSpPr>
        <p:spPr bwMode="auto">
          <a:xfrm>
            <a:off x="5507038" y="6513513"/>
            <a:ext cx="4214813" cy="342900"/>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idx="1"/>
          </p:nvPr>
        </p:nvSpPr>
        <p:spPr/>
        <p:txBody>
          <a:bodyPr wrap="square" lIns="91440" tIns="45720" rIns="91440" bIns="45720" anchor="t"/>
          <a:lstStyle/>
          <a:p>
            <a:pPr lvl="0"/>
            <a:endParaRPr lang="zh-CN" altLang="en-US" dirty="0">
              <a:ea typeface="宋体" panose="02010600030101010101" pitchFamily="2" charset="-122"/>
            </a:endParaRPr>
          </a:p>
        </p:txBody>
      </p:sp>
      <p:sp>
        <p:nvSpPr>
          <p:cNvPr id="28676" name="灯片编号占位符 3"/>
          <p:cNvSpPr txBox="1">
            <a:spLocks noGrp="1"/>
          </p:cNvSpPr>
          <p:nvPr>
            <p:ph type="sldNum" sz="quarter"/>
          </p:nvPr>
        </p:nvSpPr>
        <p:spPr>
          <a:xfrm>
            <a:off x="5507038" y="6513513"/>
            <a:ext cx="4214812" cy="342900"/>
          </a:xfrm>
          <a:prstGeom prst="rect">
            <a:avLst/>
          </a:prstGeom>
          <a:noFill/>
          <a:ln w="9525">
            <a:noFill/>
          </a:ln>
        </p:spPr>
        <p:txBody>
          <a:bodyPr anchor="b"/>
          <a:lstStyle/>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Rectangle 1642"/>
          <p:cNvSpPr>
            <a:spLocks noChangeArrowheads="1"/>
          </p:cNvSpPr>
          <p:nvPr/>
        </p:nvSpPr>
        <p:spPr bwMode="gray">
          <a:xfrm>
            <a:off x="3084513" y="0"/>
            <a:ext cx="1417638" cy="6858000"/>
          </a:xfrm>
          <a:prstGeom prst="rect">
            <a:avLst/>
          </a:prstGeom>
          <a:solidFill>
            <a:schemeClr val="accent2">
              <a:alpha val="7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Rectangle 1634"/>
          <p:cNvSpPr>
            <a:spLocks noChangeArrowheads="1"/>
          </p:cNvSpPr>
          <p:nvPr/>
        </p:nvSpPr>
        <p:spPr bwMode="gray">
          <a:xfrm>
            <a:off x="0" y="0"/>
            <a:ext cx="3152775" cy="6858000"/>
          </a:xfrm>
          <a:prstGeom prst="rect">
            <a:avLst/>
          </a:prstGeom>
          <a:solidFill>
            <a:srgbClr val="6699FF"/>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Rectangle 1596"/>
          <p:cNvSpPr>
            <a:spLocks noChangeArrowheads="1"/>
          </p:cNvSpPr>
          <p:nvPr/>
        </p:nvSpPr>
        <p:spPr bwMode="gray">
          <a:xfrm>
            <a:off x="6902450" y="0"/>
            <a:ext cx="303213" cy="6858000"/>
          </a:xfrm>
          <a:prstGeom prst="rect">
            <a:avLst/>
          </a:prstGeom>
          <a:solidFill>
            <a:schemeClr val="accent2">
              <a:alpha val="3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Rectangle 1597"/>
          <p:cNvSpPr>
            <a:spLocks noChangeArrowheads="1"/>
          </p:cNvSpPr>
          <p:nvPr/>
        </p:nvSpPr>
        <p:spPr bwMode="gray">
          <a:xfrm>
            <a:off x="7158038" y="0"/>
            <a:ext cx="227013" cy="6858000"/>
          </a:xfrm>
          <a:prstGeom prst="rect">
            <a:avLst/>
          </a:prstGeom>
          <a:solidFill>
            <a:schemeClr val="accent2">
              <a:alpha val="2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Rectangle 1592"/>
          <p:cNvSpPr>
            <a:spLocks noChangeArrowheads="1"/>
          </p:cNvSpPr>
          <p:nvPr/>
        </p:nvSpPr>
        <p:spPr bwMode="gray">
          <a:xfrm>
            <a:off x="4375150" y="0"/>
            <a:ext cx="1060450" cy="6858000"/>
          </a:xfrm>
          <a:prstGeom prst="rect">
            <a:avLst/>
          </a:prstGeom>
          <a:solidFill>
            <a:srgbClr val="6699FF">
              <a:alpha val="64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Rectangle 1593"/>
          <p:cNvSpPr>
            <a:spLocks noChangeArrowheads="1"/>
          </p:cNvSpPr>
          <p:nvPr/>
        </p:nvSpPr>
        <p:spPr bwMode="gray">
          <a:xfrm>
            <a:off x="5359400" y="-17462"/>
            <a:ext cx="728663" cy="6938963"/>
          </a:xfrm>
          <a:prstGeom prst="rect">
            <a:avLst/>
          </a:prstGeom>
          <a:solidFill>
            <a:srgbClr val="6699FF">
              <a:alpha val="53999"/>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Rectangle 1594"/>
          <p:cNvSpPr>
            <a:spLocks noChangeArrowheads="1"/>
          </p:cNvSpPr>
          <p:nvPr/>
        </p:nvSpPr>
        <p:spPr bwMode="gray">
          <a:xfrm>
            <a:off x="6018213" y="0"/>
            <a:ext cx="547688" cy="6938963"/>
          </a:xfrm>
          <a:prstGeom prst="rect">
            <a:avLst/>
          </a:prstGeom>
          <a:solidFill>
            <a:srgbClr val="6699FF">
              <a:alpha val="4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Rectangle 1595"/>
          <p:cNvSpPr>
            <a:spLocks noChangeArrowheads="1"/>
          </p:cNvSpPr>
          <p:nvPr/>
        </p:nvSpPr>
        <p:spPr bwMode="gray">
          <a:xfrm>
            <a:off x="6516688" y="0"/>
            <a:ext cx="446088" cy="6858000"/>
          </a:xfrm>
          <a:prstGeom prst="rect">
            <a:avLst/>
          </a:prstGeom>
          <a:solidFill>
            <a:srgbClr val="6699FF">
              <a:alpha val="3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Rectangle 1622"/>
          <p:cNvSpPr>
            <a:spLocks noChangeArrowheads="1"/>
          </p:cNvSpPr>
          <p:nvPr/>
        </p:nvSpPr>
        <p:spPr bwMode="gray">
          <a:xfrm>
            <a:off x="7339013" y="0"/>
            <a:ext cx="136525" cy="6858000"/>
          </a:xfrm>
          <a:prstGeom prst="rect">
            <a:avLst/>
          </a:prstGeom>
          <a:solidFill>
            <a:schemeClr val="accent2">
              <a:alpha val="14999"/>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Rectangle 1623"/>
          <p:cNvSpPr>
            <a:spLocks noChangeArrowheads="1"/>
          </p:cNvSpPr>
          <p:nvPr/>
        </p:nvSpPr>
        <p:spPr bwMode="gray">
          <a:xfrm>
            <a:off x="8366125" y="0"/>
            <a:ext cx="344488" cy="6858000"/>
          </a:xfrm>
          <a:prstGeom prst="rect">
            <a:avLst/>
          </a:prstGeom>
          <a:solidFill>
            <a:schemeClr val="accent2">
              <a:alpha val="23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Rectangle 1624"/>
          <p:cNvSpPr>
            <a:spLocks noChangeArrowheads="1"/>
          </p:cNvSpPr>
          <p:nvPr/>
        </p:nvSpPr>
        <p:spPr bwMode="gray">
          <a:xfrm>
            <a:off x="8669338" y="0"/>
            <a:ext cx="474663" cy="6858000"/>
          </a:xfrm>
          <a:prstGeom prst="rect">
            <a:avLst/>
          </a:prstGeom>
          <a:solidFill>
            <a:schemeClr val="accent2">
              <a:alpha val="28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Rectangle 1643"/>
          <p:cNvSpPr>
            <a:spLocks noChangeArrowheads="1"/>
          </p:cNvSpPr>
          <p:nvPr/>
        </p:nvSpPr>
        <p:spPr bwMode="gray">
          <a:xfrm>
            <a:off x="7953375" y="4763"/>
            <a:ext cx="136525" cy="6858000"/>
          </a:xfrm>
          <a:prstGeom prst="rect">
            <a:avLst/>
          </a:prstGeom>
          <a:solidFill>
            <a:schemeClr val="accent2">
              <a:alpha val="6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Rectangle 1644"/>
          <p:cNvSpPr>
            <a:spLocks noChangeArrowheads="1"/>
          </p:cNvSpPr>
          <p:nvPr/>
        </p:nvSpPr>
        <p:spPr bwMode="gray">
          <a:xfrm>
            <a:off x="8058150" y="0"/>
            <a:ext cx="168275" cy="6858000"/>
          </a:xfrm>
          <a:prstGeom prst="rect">
            <a:avLst/>
          </a:prstGeom>
          <a:solidFill>
            <a:schemeClr val="accent2">
              <a:alpha val="12000"/>
            </a:schemeClr>
          </a:solidFill>
          <a:ln w="28575" algn="ctr">
            <a:solidFill>
              <a:schemeClr val="bg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Rectangle 1645"/>
          <p:cNvSpPr>
            <a:spLocks noChangeArrowheads="1"/>
          </p:cNvSpPr>
          <p:nvPr/>
        </p:nvSpPr>
        <p:spPr bwMode="gray">
          <a:xfrm>
            <a:off x="8177213" y="0"/>
            <a:ext cx="230188" cy="6858000"/>
          </a:xfrm>
          <a:prstGeom prst="rect">
            <a:avLst/>
          </a:prstGeom>
          <a:solidFill>
            <a:schemeClr val="accent2">
              <a:alpha val="17999"/>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Rectangle 1647"/>
          <p:cNvSpPr>
            <a:spLocks noGrp="1" noChangeArrowheads="1"/>
          </p:cNvSpPr>
          <p:nvPr>
            <p:ph type="ctrTitle" sz="quarter" hasCustomPrompt="1"/>
          </p:nvPr>
        </p:nvSpPr>
        <p:spPr bwMode="gray">
          <a:xfrm>
            <a:off x="1787525" y="1314450"/>
            <a:ext cx="7131050" cy="1470025"/>
          </a:xfrm>
        </p:spPr>
        <p:txBody>
          <a:bodyPr/>
          <a:lstStyle>
            <a:lvl1pPr algn="ctr">
              <a:defRPr sz="4400"/>
            </a:lvl1pPr>
          </a:lstStyle>
          <a:p>
            <a:r>
              <a:rPr lang="zh-CN" altLang="en-US"/>
              <a:t>酒店职业英语课程教学标准</a:t>
            </a:r>
            <a:endParaRPr lang="zh-CN" altLang="en-US"/>
          </a:p>
        </p:txBody>
      </p:sp>
      <p:sp>
        <p:nvSpPr>
          <p:cNvPr id="436848" name="Rectangle 1648"/>
          <p:cNvSpPr>
            <a:spLocks noGrp="1" noChangeArrowheads="1"/>
          </p:cNvSpPr>
          <p:nvPr>
            <p:ph type="subTitle" sz="quarter" idx="1"/>
          </p:nvPr>
        </p:nvSpPr>
        <p:spPr bwMode="gray">
          <a:xfrm>
            <a:off x="3649663" y="3317875"/>
            <a:ext cx="5140325" cy="1139825"/>
          </a:xfrm>
        </p:spPr>
        <p:txBody>
          <a:bodyPr/>
          <a:lstStyle>
            <a:lvl1pPr marL="0" indent="0" algn="ctr">
              <a:buFont typeface="Wingdings" panose="05000000000000000000" pitchFamily="2" charset="2"/>
              <a:buNone/>
              <a:defRPr sz="2000" b="0">
                <a:solidFill>
                  <a:schemeClr val="tx1"/>
                </a:solidFill>
              </a:defRPr>
            </a:lvl1pPr>
          </a:lstStyle>
          <a:p>
            <a:endParaRPr lang="zh-CN" altLang="en-US"/>
          </a:p>
        </p:txBody>
      </p:sp>
      <p:sp>
        <p:nvSpPr>
          <p:cNvPr id="30" name="Rectangle 1650"/>
          <p:cNvSpPr>
            <a:spLocks noGrp="1" noChangeArrowheads="1"/>
          </p:cNvSpPr>
          <p:nvPr>
            <p:ph type="ftr" sz="quarter" idx="3"/>
          </p:nvPr>
        </p:nvSpPr>
        <p:spPr bwMode="gray">
          <a:xfrm>
            <a:off x="3552825" y="6534150"/>
            <a:ext cx="2895600" cy="234950"/>
          </a:xfrm>
          <a:prstGeom prst="rect">
            <a:avLst/>
          </a:prstGeom>
          <a:ln>
            <a:miter lim="800000"/>
          </a:ln>
        </p:spPr>
        <p:txBody>
          <a:bodyPr vert="horz" wrap="square" lIns="91440" tIns="45720" rIns="91440" bIns="45720" numCol="1" anchor="t" anchorCtr="0" compatLnSpc="1"/>
          <a:lstStyle>
            <a:lvl1pPr>
              <a:defRPr sz="1200">
                <a:solidFill>
                  <a:schemeClr val="tx1"/>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Rectangle 1649"/>
          <p:cNvSpPr>
            <a:spLocks noGrp="1" noChangeArrowheads="1"/>
          </p:cNvSpPr>
          <p:nvPr>
            <p:ph type="dt" sz="quarter" idx="2"/>
          </p:nvPr>
        </p:nvSpPr>
        <p:spPr bwMode="gray">
          <a:xfrm>
            <a:off x="6900863" y="6526213"/>
            <a:ext cx="2133600" cy="274638"/>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Rectangle 1651"/>
          <p:cNvSpPr>
            <a:spLocks noGrp="1" noChangeArrowheads="1"/>
          </p:cNvSpPr>
          <p:nvPr>
            <p:ph type="sldNum" sz="quarter" idx="4"/>
          </p:nvPr>
        </p:nvSpPr>
        <p:spPr bwMode="gray">
          <a:xfrm>
            <a:off x="3011488" y="6527800"/>
            <a:ext cx="373063" cy="234950"/>
          </a:xfrm>
          <a:prstGeom prst="rect">
            <a:avLst/>
          </a:prstGeom>
          <a:ln>
            <a:miter lim="800000"/>
          </a:ln>
        </p:spPr>
        <p:txBody>
          <a:bodyPr vert="horz" wrap="square" lIns="91440" tIns="45720" rIns="91440" bIns="45720" numCol="1" anchor="t" anchorCtr="0" compatLnSpc="1"/>
          <a:lstStyle/>
          <a:p>
            <a:pPr algn="r"/>
            <a:fld id="{9A0DB2DC-4C9A-4742-B13C-FB6460FD3503}" type="slidenum">
              <a:rPr lang="zh-CN" altLang="en-US" dirty="0">
                <a:ea typeface="宋体" panose="02010600030101010101" pitchFamily="2" charset="-122"/>
              </a:rPr>
            </a:fld>
            <a:endParaRPr lang="zh-CN" altLang="en-US"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260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500" fill="hold"/>
                                        <p:tgtEl>
                                          <p:spTgt spid="2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anim calcmode="lin" valueType="num">
                                      <p:cBhvr>
                                        <p:cTn id="50" dur="500" fill="hold"/>
                                        <p:tgtEl>
                                          <p:spTgt spid="27"/>
                                        </p:tgtEl>
                                        <p:attrNameLst>
                                          <p:attrName>ppt_x</p:attrName>
                                        </p:attrNameLst>
                                      </p:cBhvr>
                                      <p:tavLst>
                                        <p:tav tm="0">
                                          <p:val>
                                            <p:strVal val="#ppt_x"/>
                                          </p:val>
                                        </p:tav>
                                        <p:tav tm="100000">
                                          <p:val>
                                            <p:strVal val="#ppt_x"/>
                                          </p:val>
                                        </p:tav>
                                      </p:tavLst>
                                    </p:anim>
                                    <p:anim calcmode="lin" valueType="num">
                                      <p:cBhvr>
                                        <p:cTn id="51" dur="500" fill="hold"/>
                                        <p:tgtEl>
                                          <p:spTgt spid="2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240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anim calcmode="lin" valueType="num">
                                      <p:cBhvr>
                                        <p:cTn id="55" dur="500" fill="hold"/>
                                        <p:tgtEl>
                                          <p:spTgt spid="29"/>
                                        </p:tgtEl>
                                        <p:attrNameLst>
                                          <p:attrName>ppt_x</p:attrName>
                                        </p:attrNameLst>
                                      </p:cBhvr>
                                      <p:tavLst>
                                        <p:tav tm="0">
                                          <p:val>
                                            <p:strVal val="#ppt_x"/>
                                          </p:val>
                                        </p:tav>
                                        <p:tav tm="100000">
                                          <p:val>
                                            <p:strVal val="#ppt_x"/>
                                          </p:val>
                                        </p:tav>
                                      </p:tavLst>
                                    </p:anim>
                                    <p:anim calcmode="lin" valueType="num">
                                      <p:cBhvr>
                                        <p:cTn id="56" dur="500" fill="hold"/>
                                        <p:tgtEl>
                                          <p:spTgt spid="29"/>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grpId="1" nodeType="afterEffect">
                                  <p:stCondLst>
                                    <p:cond delay="0"/>
                                  </p:stCondLst>
                                  <p:childTnLst>
                                    <p:animScale>
                                      <p:cBhvr>
                                        <p:cTn id="69" dur="500" fill="hold"/>
                                        <p:tgtEl>
                                          <p:spTgt spid="17"/>
                                        </p:tgtEl>
                                      </p:cBhvr>
                                      <p:by x="150000" y="150000"/>
                                    </p:animScale>
                                  </p:childTnLst>
                                </p:cTn>
                              </p:par>
                              <p:par>
                                <p:cTn id="70" presetID="6" presetClass="emph" presetSubtype="0" fill="hold" grpId="1" nodeType="withEffect">
                                  <p:stCondLst>
                                    <p:cond delay="200"/>
                                  </p:stCondLst>
                                  <p:childTnLst>
                                    <p:animScale>
                                      <p:cBhvr>
                                        <p:cTn id="71" dur="500" fill="hold"/>
                                        <p:tgtEl>
                                          <p:spTgt spid="20"/>
                                        </p:tgtEl>
                                      </p:cBhvr>
                                      <p:by x="150000" y="150000"/>
                                    </p:animScale>
                                  </p:childTnLst>
                                </p:cTn>
                              </p:par>
                              <p:par>
                                <p:cTn id="72" presetID="6" presetClass="emph" presetSubtype="0" fill="hold" grpId="1" nodeType="withEffect">
                                  <p:stCondLst>
                                    <p:cond delay="400"/>
                                  </p:stCondLst>
                                  <p:childTnLst>
                                    <p:animScale>
                                      <p:cBhvr>
                                        <p:cTn id="73" dur="500" fill="hold"/>
                                        <p:tgtEl>
                                          <p:spTgt spid="21"/>
                                        </p:tgtEl>
                                      </p:cBhvr>
                                      <p:by x="150000" y="150000"/>
                                    </p:animScale>
                                  </p:childTnLst>
                                </p:cTn>
                              </p:par>
                              <p:par>
                                <p:cTn id="74" presetID="6" presetClass="emph" presetSubtype="0" fill="hold" grpId="1" nodeType="withEffect">
                                  <p:stCondLst>
                                    <p:cond delay="800"/>
                                  </p:stCondLst>
                                  <p:childTnLst>
                                    <p:animScale>
                                      <p:cBhvr>
                                        <p:cTn id="75" dur="500" fill="hold"/>
                                        <p:tgtEl>
                                          <p:spTgt spid="22"/>
                                        </p:tgtEl>
                                      </p:cBhvr>
                                      <p:by x="150000" y="150000"/>
                                    </p:animScale>
                                  </p:childTnLst>
                                </p:cTn>
                              </p:par>
                              <p:par>
                                <p:cTn id="76" presetID="6" presetClass="emph" presetSubtype="0" fill="hold" grpId="1" nodeType="withEffect">
                                  <p:stCondLst>
                                    <p:cond delay="1100"/>
                                  </p:stCondLst>
                                  <p:childTnLst>
                                    <p:animScale>
                                      <p:cBhvr>
                                        <p:cTn id="77" dur="500" fill="hold"/>
                                        <p:tgtEl>
                                          <p:spTgt spid="23"/>
                                        </p:tgtEl>
                                      </p:cBhvr>
                                      <p:by x="150000" y="150000"/>
                                    </p:animScale>
                                  </p:childTnLst>
                                </p:cTn>
                              </p:par>
                              <p:par>
                                <p:cTn id="78" presetID="6" presetClass="emph" presetSubtype="0" fill="hold" grpId="1" nodeType="withEffect">
                                  <p:stCondLst>
                                    <p:cond delay="1400"/>
                                  </p:stCondLst>
                                  <p:childTnLst>
                                    <p:animScale>
                                      <p:cBhvr>
                                        <p:cTn id="79" dur="500" fill="hold"/>
                                        <p:tgtEl>
                                          <p:spTgt spid="18"/>
                                        </p:tgtEl>
                                      </p:cBhvr>
                                      <p:by x="150000" y="150000"/>
                                    </p:animScale>
                                  </p:childTnLst>
                                </p:cTn>
                              </p:par>
                              <p:par>
                                <p:cTn id="80" presetID="6" presetClass="emph" presetSubtype="0" fill="hold" grpId="1" nodeType="withEffect">
                                  <p:stCondLst>
                                    <p:cond delay="1700"/>
                                  </p:stCondLst>
                                  <p:childTnLst>
                                    <p:animScale>
                                      <p:cBhvr>
                                        <p:cTn id="81" dur="500" fill="hold"/>
                                        <p:tgtEl>
                                          <p:spTgt spid="19"/>
                                        </p:tgtEl>
                                      </p:cBhvr>
                                      <p:by x="150000" y="150000"/>
                                    </p:animScale>
                                  </p:childTnLst>
                                </p:cTn>
                              </p:par>
                              <p:par>
                                <p:cTn id="82" presetID="6" presetClass="emph" presetSubtype="0" fill="hold" grpId="1" nodeType="withEffect">
                                  <p:stCondLst>
                                    <p:cond delay="2000"/>
                                  </p:stCondLst>
                                  <p:childTnLst>
                                    <p:animScale>
                                      <p:cBhvr>
                                        <p:cTn id="83" dur="500" fill="hold"/>
                                        <p:tgtEl>
                                          <p:spTgt spid="24"/>
                                        </p:tgtEl>
                                      </p:cBhvr>
                                      <p:by x="150000" y="150000"/>
                                    </p:animScale>
                                  </p:childTnLst>
                                </p:cTn>
                              </p:par>
                              <p:par>
                                <p:cTn id="84" presetID="6" presetClass="emph" presetSubtype="0" fill="hold" grpId="1" nodeType="withEffect">
                                  <p:stCondLst>
                                    <p:cond delay="2200"/>
                                  </p:stCondLst>
                                  <p:childTnLst>
                                    <p:animScale>
                                      <p:cBhvr>
                                        <p:cTn id="85" dur="500" fill="hold"/>
                                        <p:tgtEl>
                                          <p:spTgt spid="25"/>
                                        </p:tgtEl>
                                      </p:cBhvr>
                                      <p:by x="150000" y="150000"/>
                                    </p:animScale>
                                  </p:childTnLst>
                                </p:cTn>
                              </p:par>
                              <p:par>
                                <p:cTn id="86" presetID="6" presetClass="emph" presetSubtype="0" fill="hold" grpId="1"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grpId="1" nodeType="afterEffect">
                                  <p:stCondLst>
                                    <p:cond delay="0"/>
                                  </p:stCondLst>
                                  <p:childTnLst>
                                    <p:animScale>
                                      <p:cBhvr>
                                        <p:cTn id="90" dur="500" fill="hold"/>
                                        <p:tgtEl>
                                          <p:spTgt spid="16"/>
                                        </p:tgtEl>
                                      </p:cBhvr>
                                      <p:by x="150000" y="150000"/>
                                    </p:animScale>
                                  </p:childTnLst>
                                </p:cTn>
                              </p:par>
                              <p:par>
                                <p:cTn id="91" presetID="6" presetClass="emph" presetSubtype="0" fill="hold" grpId="1" nodeType="withEffect">
                                  <p:stCondLst>
                                    <p:cond delay="400"/>
                                  </p:stCondLst>
                                  <p:childTnLst>
                                    <p:animScale>
                                      <p:cBhvr>
                                        <p:cTn id="92" dur="500" fill="hold"/>
                                        <p:tgtEl>
                                          <p:spTgt spid="27"/>
                                        </p:tgtEl>
                                      </p:cBhvr>
                                      <p:by x="150000" y="150000"/>
                                    </p:animScale>
                                  </p:childTnLst>
                                </p:cTn>
                              </p:par>
                              <p:par>
                                <p:cTn id="93" presetID="6" presetClass="emph" presetSubtype="0" fill="hold" grpId="1" nodeType="withEffect">
                                  <p:stCondLst>
                                    <p:cond delay="800"/>
                                  </p:stCondLst>
                                  <p:childTnLst>
                                    <p:animScale>
                                      <p:cBhvr>
                                        <p:cTn id="94" dur="500" fill="hold"/>
                                        <p:tgtEl>
                                          <p:spTgt spid="28"/>
                                        </p:tgtEl>
                                      </p:cBhvr>
                                      <p:by x="150000" y="150000"/>
                                    </p:animScale>
                                  </p:childTnLst>
                                </p:cTn>
                              </p:par>
                              <p:par>
                                <p:cTn id="95" presetID="6" presetClass="emph" presetSubtype="0" fill="hold" grpId="1" nodeType="withEffect">
                                  <p:stCondLst>
                                    <p:cond delay="1100"/>
                                  </p:stCondLst>
                                  <p:childTnLst>
                                    <p:animScale>
                                      <p:cBhvr>
                                        <p:cTn id="96" dur="500" fill="hold"/>
                                        <p:tgtEl>
                                          <p:spTgt spid="2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23113" y="65088"/>
            <a:ext cx="2020887" cy="6457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55688" y="65088"/>
            <a:ext cx="5915025" cy="6457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1162050"/>
            <a:ext cx="3903662" cy="5360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38750" y="1162050"/>
            <a:ext cx="3905250" cy="5360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0" cap="none" spc="0" normalizeH="0" baseline="0" noProof="0" smtClean="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1019" name="Line 491"/>
          <p:cNvSpPr>
            <a:spLocks noChangeShapeType="1"/>
          </p:cNvSpPr>
          <p:nvPr/>
        </p:nvSpPr>
        <p:spPr bwMode="auto">
          <a:xfrm>
            <a:off x="1101725" y="1000125"/>
            <a:ext cx="7834313" cy="0"/>
          </a:xfrm>
          <a:prstGeom prst="line">
            <a:avLst/>
          </a:prstGeom>
          <a:noFill/>
          <a:ln w="12700">
            <a:solidFill>
              <a:schemeClr val="hlink"/>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1002" name="Rectangle 474"/>
          <p:cNvSpPr>
            <a:spLocks noChangeArrowheads="1"/>
          </p:cNvSpPr>
          <p:nvPr/>
        </p:nvSpPr>
        <p:spPr bwMode="gray">
          <a:xfrm>
            <a:off x="269875" y="0"/>
            <a:ext cx="284163" cy="6889750"/>
          </a:xfrm>
          <a:prstGeom prst="rect">
            <a:avLst/>
          </a:prstGeom>
          <a:solidFill>
            <a:schemeClr val="accent1">
              <a:alpha val="8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Rectangle 475"/>
          <p:cNvSpPr>
            <a:spLocks noChangeArrowheads="1"/>
          </p:cNvSpPr>
          <p:nvPr/>
        </p:nvSpPr>
        <p:spPr bwMode="gray">
          <a:xfrm>
            <a:off x="0" y="0"/>
            <a:ext cx="330200" cy="6858000"/>
          </a:xfrm>
          <a:prstGeom prst="rect">
            <a:avLst/>
          </a:prstGeom>
          <a:solidFill>
            <a:schemeClr val="accent1"/>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Rectangle 477"/>
          <p:cNvSpPr>
            <a:spLocks noChangeArrowheads="1"/>
          </p:cNvSpPr>
          <p:nvPr/>
        </p:nvSpPr>
        <p:spPr bwMode="gray">
          <a:xfrm>
            <a:off x="749300" y="-14287"/>
            <a:ext cx="71438" cy="6872288"/>
          </a:xfrm>
          <a:prstGeom prst="rect">
            <a:avLst/>
          </a:prstGeom>
          <a:solidFill>
            <a:schemeClr val="accent2">
              <a:alpha val="2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Rectangle 479"/>
          <p:cNvSpPr>
            <a:spLocks noChangeArrowheads="1"/>
          </p:cNvSpPr>
          <p:nvPr/>
        </p:nvSpPr>
        <p:spPr bwMode="gray">
          <a:xfrm>
            <a:off x="533400" y="0"/>
            <a:ext cx="168275" cy="6865938"/>
          </a:xfrm>
          <a:prstGeom prst="rect">
            <a:avLst/>
          </a:prstGeom>
          <a:solidFill>
            <a:srgbClr val="FF66FF">
              <a:alpha val="53999"/>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Rectangle 481"/>
          <p:cNvSpPr>
            <a:spLocks noChangeArrowheads="1"/>
          </p:cNvSpPr>
          <p:nvPr/>
        </p:nvSpPr>
        <p:spPr bwMode="gray">
          <a:xfrm>
            <a:off x="674688" y="0"/>
            <a:ext cx="114300" cy="6872288"/>
          </a:xfrm>
          <a:prstGeom prst="rect">
            <a:avLst/>
          </a:prstGeom>
          <a:solidFill>
            <a:srgbClr val="FF99CC">
              <a:alpha val="3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Rectangle 460"/>
          <p:cNvSpPr>
            <a:spLocks noGrp="1"/>
          </p:cNvSpPr>
          <p:nvPr>
            <p:ph type="title"/>
          </p:nvPr>
        </p:nvSpPr>
        <p:spPr>
          <a:xfrm>
            <a:off x="1055688" y="65088"/>
            <a:ext cx="7958137" cy="1011237"/>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33" name="Rectangle 461"/>
          <p:cNvSpPr>
            <a:spLocks noGrp="1"/>
          </p:cNvSpPr>
          <p:nvPr>
            <p:ph type="body" idx="1"/>
          </p:nvPr>
        </p:nvSpPr>
        <p:spPr>
          <a:xfrm>
            <a:off x="1182688" y="1162050"/>
            <a:ext cx="7961312" cy="5360988"/>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0990" name="Rectangle 462"/>
          <p:cNvSpPr>
            <a:spLocks noGrp="1" noChangeArrowheads="1"/>
          </p:cNvSpPr>
          <p:nvPr>
            <p:ph type="dt" sz="half" idx="2"/>
          </p:nvPr>
        </p:nvSpPr>
        <p:spPr bwMode="auto">
          <a:xfrm>
            <a:off x="1077913" y="6616700"/>
            <a:ext cx="2133600" cy="2413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Rectangle 463"/>
          <p:cNvSpPr>
            <a:spLocks noGrp="1" noChangeArrowheads="1"/>
          </p:cNvSpPr>
          <p:nvPr>
            <p:ph type="ftr" sz="quarter" idx="3"/>
          </p:nvPr>
        </p:nvSpPr>
        <p:spPr bwMode="auto">
          <a:xfrm>
            <a:off x="5476875" y="6210300"/>
            <a:ext cx="3667125" cy="647700"/>
          </a:xfrm>
          <a:prstGeom prst="rect">
            <a:avLst/>
          </a:prstGeom>
          <a:solidFill>
            <a:srgbClr val="808080"/>
          </a:solidFill>
          <a:ln w="9525">
            <a:noFill/>
            <a:miter lim="800000"/>
          </a:ln>
          <a:effectLst/>
        </p:spPr>
        <p:txBody>
          <a:bodyPr vert="horz" wrap="square" lIns="91440" tIns="45720" rIns="91440" bIns="45720" numCol="1" anchor="t" anchorCtr="0" compatLnSpc="1"/>
          <a:lstStyle>
            <a:lvl1pPr>
              <a:defRPr sz="2000" b="0">
                <a:solidFill>
                  <a:srgbClr val="FF66CC"/>
                </a:solidFill>
                <a:latin typeface="Arial" panose="020B0604020202020204" pitchFamily="34" charset="0"/>
                <a:ea typeface="华文琥珀" panose="0201080004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150992" name="Rectangle 464"/>
          <p:cNvSpPr>
            <a:spLocks noGrp="1" noChangeArrowheads="1"/>
          </p:cNvSpPr>
          <p:nvPr>
            <p:ph type="sldNum" sz="quarter" idx="4"/>
          </p:nvPr>
        </p:nvSpPr>
        <p:spPr bwMode="auto">
          <a:xfrm>
            <a:off x="4187825" y="6616700"/>
            <a:ext cx="661988" cy="241300"/>
          </a:xfrm>
          <a:prstGeom prst="rect">
            <a:avLst/>
          </a:prstGeom>
          <a:noFill/>
          <a:ln w="9525">
            <a:noFill/>
            <a:miter lim="800000"/>
          </a:ln>
          <a:effectLst/>
        </p:spPr>
        <p:txBody>
          <a:bodyPr vert="horz" wrap="square" lIns="91440" tIns="45720" rIns="91440" bIns="45720" numCol="1" anchor="t" anchorCtr="0" compatLnSpc="1"/>
          <a:lstStyle>
            <a:lvl1pPr algn="r">
              <a:defRPr sz="1200" b="0">
                <a:ea typeface="宋体" panose="02010600030101010101" pitchFamily="2" charset="-122"/>
              </a:defRPr>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51036" name="Oval 508"/>
          <p:cNvSpPr>
            <a:spLocks noChangeArrowheads="1"/>
          </p:cNvSpPr>
          <p:nvPr/>
        </p:nvSpPr>
        <p:spPr bwMode="gray">
          <a:xfrm>
            <a:off x="438150" y="1892300"/>
            <a:ext cx="619125" cy="614363"/>
          </a:xfrm>
          <a:prstGeom prst="ellipse">
            <a:avLst/>
          </a:prstGeom>
          <a:blipFill dpi="0" rotWithShape="1">
            <a:blip r:embed="rId12" cstate="print"/>
            <a:srcRect/>
            <a:stretch>
              <a:fillRect/>
            </a:stretch>
          </a:blipFill>
          <a:ln w="28575"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39" name="Oval 511"/>
          <p:cNvSpPr>
            <a:spLocks noChangeArrowheads="1"/>
          </p:cNvSpPr>
          <p:nvPr/>
        </p:nvSpPr>
        <p:spPr bwMode="gray">
          <a:xfrm>
            <a:off x="454025" y="315913"/>
            <a:ext cx="603250" cy="596900"/>
          </a:xfrm>
          <a:prstGeom prst="ellipse">
            <a:avLst/>
          </a:prstGeom>
          <a:blipFill dpi="0" rotWithShape="1">
            <a:blip r:embed="rId13" cstate="print"/>
            <a:srcRect/>
            <a:stretch>
              <a:fillRect/>
            </a:stretch>
          </a:blipFill>
          <a:ln w="57150"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43" name="Oval 515"/>
          <p:cNvSpPr>
            <a:spLocks noChangeArrowheads="1"/>
          </p:cNvSpPr>
          <p:nvPr/>
        </p:nvSpPr>
        <p:spPr bwMode="gray">
          <a:xfrm>
            <a:off x="430213" y="1128713"/>
            <a:ext cx="603250" cy="593725"/>
          </a:xfrm>
          <a:prstGeom prst="ellipse">
            <a:avLst/>
          </a:prstGeom>
          <a:blipFill dpi="0" rotWithShape="1">
            <a:blip r:embed="rId14" cstate="print"/>
            <a:srcRect/>
            <a:stretch>
              <a:fillRect/>
            </a:stretch>
          </a:blipFill>
          <a:ln w="38100"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grpId="0"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grpId="0"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grpId="1" nodeType="afterEffect">
                                  <p:stCondLst>
                                    <p:cond delay="0"/>
                                  </p:stCondLst>
                                  <p:childTnLst>
                                    <p:animScale>
                                      <p:cBhvr>
                                        <p:cTn id="29" dur="500" fill="hold"/>
                                        <p:tgtEl>
                                          <p:spTgt spid="151003"/>
                                        </p:tgtEl>
                                      </p:cBhvr>
                                      <p:by x="150000" y="150000"/>
                                    </p:animScale>
                                  </p:childTnLst>
                                </p:cTn>
                              </p:par>
                              <p:par>
                                <p:cTn id="30" presetID="6" presetClass="emph" presetSubtype="0" fill="hold" grpId="1" nodeType="withEffect">
                                  <p:stCondLst>
                                    <p:cond delay="400"/>
                                  </p:stCondLst>
                                  <p:childTnLst>
                                    <p:animScale>
                                      <p:cBhvr>
                                        <p:cTn id="31" dur="500" fill="hold"/>
                                        <p:tgtEl>
                                          <p:spTgt spid="151007"/>
                                        </p:tgtEl>
                                      </p:cBhvr>
                                      <p:by x="150000" y="150000"/>
                                    </p:animScale>
                                  </p:childTnLst>
                                </p:cTn>
                              </p:par>
                              <p:par>
                                <p:cTn id="32" presetID="6" presetClass="emph" presetSubtype="0" fill="hold" grpId="1" nodeType="withEffect">
                                  <p:stCondLst>
                                    <p:cond delay="1100"/>
                                  </p:stCondLst>
                                  <p:childTnLst>
                                    <p:animScale>
                                      <p:cBhvr>
                                        <p:cTn id="33" dur="500" fill="hold"/>
                                        <p:tgtEl>
                                          <p:spTgt spid="151009"/>
                                        </p:tgtEl>
                                      </p:cBhvr>
                                      <p:by x="150000" y="150000"/>
                                    </p:animScale>
                                  </p:childTnLst>
                                </p:cTn>
                              </p:par>
                              <p:par>
                                <p:cTn id="34" presetID="6" presetClass="emph" presetSubtype="0" fill="hold" grpId="1"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grpId="1"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002" grpId="0" animBg="1"/>
      <p:bldP spid="151002" grpId="1" animBg="1"/>
      <p:bldP spid="151003" grpId="0" animBg="1"/>
      <p:bldP spid="151003" grpId="1" animBg="1"/>
      <p:bldP spid="151005" grpId="0" animBg="1"/>
      <p:bldP spid="151005" grpId="1" animBg="1"/>
      <p:bldP spid="151007" grpId="0" animBg="1"/>
      <p:bldP spid="151007" grpId="1" animBg="1"/>
      <p:bldP spid="151009" grpId="0" animBg="1"/>
      <p:bldP spid="151009" grpId="1" animBg="1"/>
      <p:bldP spid="150988" grpId="0"/>
    </p:bldLst>
  </p:timing>
  <p:hf sldNum="0" hdr="0" ftr="0" dt="0"/>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fontAlgn="base">
        <a:spcBef>
          <a:spcPct val="0"/>
        </a:spcBef>
        <a:spcAft>
          <a:spcPct val="0"/>
        </a:spcAft>
        <a:defRPr sz="4000" b="1">
          <a:solidFill>
            <a:schemeClr val="tx2"/>
          </a:solidFill>
          <a:latin typeface="Arial" panose="020B0604020202020204" pitchFamily="34" charset="0"/>
        </a:defRPr>
      </a:lvl6pPr>
      <a:lvl7pPr marL="914400" algn="l" rtl="0" fontAlgn="base">
        <a:spcBef>
          <a:spcPct val="0"/>
        </a:spcBef>
        <a:spcAft>
          <a:spcPct val="0"/>
        </a:spcAft>
        <a:defRPr sz="4000" b="1">
          <a:solidFill>
            <a:schemeClr val="tx2"/>
          </a:solidFill>
          <a:latin typeface="Arial" panose="020B0604020202020204" pitchFamily="34" charset="0"/>
        </a:defRPr>
      </a:lvl7pPr>
      <a:lvl8pPr marL="1371600" algn="l" rtl="0" fontAlgn="base">
        <a:spcBef>
          <a:spcPct val="0"/>
        </a:spcBef>
        <a:spcAft>
          <a:spcPct val="0"/>
        </a:spcAft>
        <a:defRPr sz="4000" b="1">
          <a:solidFill>
            <a:schemeClr val="tx2"/>
          </a:solidFill>
          <a:latin typeface="Arial" panose="020B0604020202020204" pitchFamily="34" charset="0"/>
        </a:defRPr>
      </a:lvl8pPr>
      <a:lvl9pPr marL="1828800" algn="l" rtl="0" fontAlgn="base">
        <a:spcBef>
          <a:spcPct val="0"/>
        </a:spcBef>
        <a:spcAft>
          <a:spcPct val="0"/>
        </a:spcAft>
        <a:defRPr sz="40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vl6pPr marL="2514600" indent="-228600" algn="l" rtl="0" fontAlgn="base">
        <a:spcBef>
          <a:spcPct val="20000"/>
        </a:spcBef>
        <a:spcAft>
          <a:spcPct val="0"/>
        </a:spcAft>
        <a:buClr>
          <a:schemeClr val="accent1"/>
        </a:buClr>
        <a:buSzPct val="85000"/>
        <a:buChar char="•"/>
        <a:defRPr sz="2000">
          <a:solidFill>
            <a:schemeClr val="tx2"/>
          </a:solidFill>
          <a:latin typeface="+mn-lt"/>
        </a:defRPr>
      </a:lvl6pPr>
      <a:lvl7pPr marL="2971800" indent="-228600" algn="l" rtl="0" fontAlgn="base">
        <a:spcBef>
          <a:spcPct val="20000"/>
        </a:spcBef>
        <a:spcAft>
          <a:spcPct val="0"/>
        </a:spcAft>
        <a:buClr>
          <a:schemeClr val="accent1"/>
        </a:buClr>
        <a:buSzPct val="85000"/>
        <a:buChar char="•"/>
        <a:defRPr sz="2000">
          <a:solidFill>
            <a:schemeClr val="tx2"/>
          </a:solidFill>
          <a:latin typeface="+mn-lt"/>
        </a:defRPr>
      </a:lvl7pPr>
      <a:lvl8pPr marL="3429000" indent="-228600" algn="l" rtl="0" fontAlgn="base">
        <a:spcBef>
          <a:spcPct val="20000"/>
        </a:spcBef>
        <a:spcAft>
          <a:spcPct val="0"/>
        </a:spcAft>
        <a:buClr>
          <a:schemeClr val="accent1"/>
        </a:buClr>
        <a:buSzPct val="85000"/>
        <a:buChar char="•"/>
        <a:defRPr sz="2000">
          <a:solidFill>
            <a:schemeClr val="tx2"/>
          </a:solidFill>
          <a:latin typeface="+mn-lt"/>
        </a:defRPr>
      </a:lvl8pPr>
      <a:lvl9pPr marL="3886200" indent="-228600" algn="l" rtl="0" fontAlgn="base">
        <a:spcBef>
          <a:spcPct val="20000"/>
        </a:spcBef>
        <a:spcAft>
          <a:spcPct val="0"/>
        </a:spcAft>
        <a:buClr>
          <a:schemeClr val="accent1"/>
        </a:buClr>
        <a:buSzPct val="85000"/>
        <a:buChar char="•"/>
        <a:defRPr sz="2000">
          <a:solidFill>
            <a:schemeClr val="tx2"/>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4" Type="http://schemas.openxmlformats.org/officeDocument/2006/relationships/comments" Target="../comments/comment2.xml"/><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4" Type="http://schemas.openxmlformats.org/officeDocument/2006/relationships/comments" Target="../comments/comment3.xml"/><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5" Type="http://schemas.openxmlformats.org/officeDocument/2006/relationships/comments" Target="../comments/comment4.xml"/><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slide" Target="slide38.xml"/><Relationship Id="rId3" Type="http://schemas.openxmlformats.org/officeDocument/2006/relationships/hyperlink" Target="Part%202%20Making%20Exhibiting%20Arrangements.ppt1.ppt" TargetMode="External"/><Relationship Id="rId2" Type="http://schemas.openxmlformats.org/officeDocument/2006/relationships/slide" Target="slide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GIF"/><Relationship Id="rId1"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7.GIF"/><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GIF"/><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409" name="Rectangle 41"/>
          <p:cNvSpPr>
            <a:spLocks noGrp="1" noChangeArrowheads="1"/>
          </p:cNvSpPr>
          <p:nvPr>
            <p:ph type="ctrTitle" sz="quarter"/>
          </p:nvPr>
        </p:nvSpPr>
        <p:spPr bwMode="gray">
          <a:xfrm>
            <a:off x="0" y="258763"/>
            <a:ext cx="9144000" cy="2998788"/>
          </a:xfrm>
          <a:effectLst>
            <a:outerShdw dist="17961" dir="2700000" algn="ctr" rotWithShape="0">
              <a:srgbClr val="F8F8F8">
                <a:alpha val="50000"/>
              </a:srgbClr>
            </a:outerShdw>
          </a:effectLst>
        </p:spPr>
        <p:txBody>
          <a:bodyPr vert="horz" wrap="square" lIns="91440" tIns="45720" rIns="91440" bIns="45720" numCol="1" anchor="ctr" anchorCtr="0" compatLnSpc="1"/>
          <a:lstStyle/>
          <a:p>
            <a:pPr algn="l" eaLnBrk="1" hangingPunct="1">
              <a:buClrTx/>
              <a:buSzTx/>
              <a:buFontTx/>
            </a:pPr>
            <a:br>
              <a:rPr lang="en-US" altLang="zh-CN" sz="2400" u="sng">
                <a:latin typeface="+mj-lt"/>
                <a:ea typeface="宋体" panose="02010600030101010101" pitchFamily="2" charset="-122"/>
                <a:cs typeface="+mj-cs"/>
              </a:rPr>
            </a:br>
            <a:br>
              <a:rPr lang="en-US" altLang="zh-CN" sz="2000">
                <a:latin typeface="+mj-lt"/>
                <a:ea typeface="宋体" panose="02010600030101010101" pitchFamily="2" charset="-122"/>
                <a:cs typeface="+mj-cs"/>
              </a:rPr>
            </a:br>
            <a:r>
              <a:rPr lang="en-US" altLang="zh-CN" sz="2000">
                <a:latin typeface="+mj-lt"/>
                <a:ea typeface="宋体" panose="02010600030101010101" pitchFamily="2" charset="-122"/>
                <a:cs typeface="+mj-cs"/>
              </a:rPr>
              <a:t>  </a:t>
            </a:r>
            <a:r>
              <a:rPr lang="en-US" altLang="zh-CN" sz="2400">
                <a:latin typeface="+mj-lt"/>
                <a:ea typeface="宋体" panose="02010600030101010101" pitchFamily="2" charset="-122"/>
                <a:cs typeface="+mj-cs"/>
              </a:rPr>
              <a:t>Module 1 Services before an Exhibition</a:t>
            </a:r>
            <a:br>
              <a:rPr lang="en-US" altLang="zh-CN" sz="2400">
                <a:latin typeface="+mj-lt"/>
                <a:ea typeface="宋体" panose="02010600030101010101" pitchFamily="2" charset="-122"/>
                <a:cs typeface="+mj-cs"/>
              </a:rPr>
            </a:br>
            <a:br>
              <a:rPr lang="en-US" altLang="zh-CN" sz="4000">
                <a:latin typeface="+mj-lt"/>
                <a:ea typeface="宋体" panose="02010600030101010101" pitchFamily="2" charset="-122"/>
                <a:cs typeface="+mj-cs"/>
              </a:rPr>
            </a:br>
            <a:br>
              <a:rPr lang="en-US" altLang="zh-CN" sz="2400" u="sng">
                <a:latin typeface="+mj-lt"/>
                <a:ea typeface="宋体" panose="02010600030101010101" pitchFamily="2" charset="-122"/>
                <a:cs typeface="+mj-cs"/>
              </a:rPr>
            </a:br>
            <a:r>
              <a:rPr lang="en-US" altLang="zh-CN" sz="4000">
                <a:latin typeface="+mj-lt"/>
                <a:ea typeface="宋体" panose="02010600030101010101" pitchFamily="2" charset="-122"/>
                <a:cs typeface="+mj-cs"/>
              </a:rPr>
              <a:t>                          Part 2 </a:t>
            </a:r>
            <a:br>
              <a:rPr lang="en-US" altLang="zh-CN" sz="4000">
                <a:latin typeface="+mj-lt"/>
                <a:ea typeface="宋体" panose="02010600030101010101" pitchFamily="2" charset="-122"/>
                <a:cs typeface="+mj-cs"/>
              </a:rPr>
            </a:br>
            <a:r>
              <a:rPr lang="en-US" altLang="zh-CN" sz="4000">
                <a:latin typeface="+mj-lt"/>
                <a:ea typeface="宋体" panose="02010600030101010101" pitchFamily="2" charset="-122"/>
                <a:cs typeface="+mj-cs"/>
              </a:rPr>
              <a:t>     Making Exhibiting Arrangements</a:t>
            </a:r>
            <a:br>
              <a:rPr lang="en-US" altLang="zh-CN" sz="4000">
                <a:latin typeface="+mj-lt"/>
                <a:ea typeface="宋体" panose="02010600030101010101" pitchFamily="2" charset="-122"/>
                <a:cs typeface="+mj-cs"/>
              </a:rPr>
            </a:br>
            <a:r>
              <a:rPr lang="en-US" altLang="zh-CN" sz="4000">
                <a:latin typeface="+mj-lt"/>
                <a:ea typeface="宋体" panose="02010600030101010101" pitchFamily="2" charset="-122"/>
                <a:cs typeface="+mj-cs"/>
              </a:rPr>
              <a:t>                         </a:t>
            </a:r>
            <a:r>
              <a:rPr lang="zh-CN" altLang="en-US" sz="4000" dirty="0">
                <a:latin typeface="+mj-lt"/>
                <a:ea typeface="宋体" panose="02010600030101010101" pitchFamily="2" charset="-122"/>
                <a:cs typeface="+mj-cs"/>
              </a:rPr>
              <a:t>安排参展</a:t>
            </a:r>
            <a:endParaRPr lang="en-US" altLang="zh-CN" sz="4000">
              <a:latin typeface="+mj-lt"/>
              <a:ea typeface="宋体" panose="02010600030101010101" pitchFamily="2" charset="-122"/>
              <a:cs typeface="+mj-cs"/>
            </a:endParaRPr>
          </a:p>
        </p:txBody>
      </p:sp>
      <p:grpSp>
        <p:nvGrpSpPr>
          <p:cNvPr id="2" name="Group 50"/>
          <p:cNvGrpSpPr/>
          <p:nvPr/>
        </p:nvGrpSpPr>
        <p:grpSpPr>
          <a:xfrm>
            <a:off x="5780088" y="5492750"/>
            <a:ext cx="669925" cy="654050"/>
            <a:chOff x="4027" y="3016"/>
            <a:chExt cx="515" cy="505"/>
          </a:xfrm>
        </p:grpSpPr>
        <p:sp>
          <p:nvSpPr>
            <p:cNvPr id="3083" name="Oval 51"/>
            <p:cNvSpPr/>
            <p:nvPr/>
          </p:nvSpPr>
          <p:spPr>
            <a:xfrm>
              <a:off x="4027" y="3016"/>
              <a:ext cx="515" cy="505"/>
            </a:xfrm>
            <a:prstGeom prst="ellipse">
              <a:avLst/>
            </a:prstGeom>
            <a:solidFill>
              <a:srgbClr val="FF66FF"/>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pic>
          <p:nvPicPr>
            <p:cNvPr id="3084" name="Picture 52" descr="sphere_highlight"/>
            <p:cNvPicPr>
              <a:picLocks noChangeAspect="1"/>
            </p:cNvPicPr>
            <p:nvPr/>
          </p:nvPicPr>
          <p:blipFill>
            <a:blip r:embed="rId1"/>
            <a:stretch>
              <a:fillRect/>
            </a:stretch>
          </p:blipFill>
          <p:spPr>
            <a:xfrm>
              <a:off x="4046" y="3018"/>
              <a:ext cx="470" cy="241"/>
            </a:xfrm>
            <a:prstGeom prst="rect">
              <a:avLst/>
            </a:prstGeom>
            <a:solidFill>
              <a:srgbClr val="FF66FF"/>
            </a:solidFill>
            <a:ln w="9525">
              <a:noFill/>
            </a:ln>
          </p:spPr>
        </p:pic>
      </p:grpSp>
      <p:grpSp>
        <p:nvGrpSpPr>
          <p:cNvPr id="3" name="Group 53"/>
          <p:cNvGrpSpPr/>
          <p:nvPr/>
        </p:nvGrpSpPr>
        <p:grpSpPr>
          <a:xfrm>
            <a:off x="7183438" y="5016500"/>
            <a:ext cx="349250" cy="339725"/>
            <a:chOff x="4027" y="3016"/>
            <a:chExt cx="515" cy="505"/>
          </a:xfrm>
        </p:grpSpPr>
        <p:sp>
          <p:nvSpPr>
            <p:cNvPr id="3081" name="Oval 54"/>
            <p:cNvSpPr/>
            <p:nvPr/>
          </p:nvSpPr>
          <p:spPr>
            <a:xfrm>
              <a:off x="4027" y="3016"/>
              <a:ext cx="515" cy="505"/>
            </a:xfrm>
            <a:prstGeom prst="ellipse">
              <a:avLst/>
            </a:prstGeom>
            <a:solidFill>
              <a:srgbClr val="FF00FF"/>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pic>
          <p:nvPicPr>
            <p:cNvPr id="3082" name="Picture 55" descr="sphere_highlight"/>
            <p:cNvPicPr>
              <a:picLocks noChangeAspect="1"/>
            </p:cNvPicPr>
            <p:nvPr/>
          </p:nvPicPr>
          <p:blipFill>
            <a:blip r:embed="rId2"/>
            <a:stretch>
              <a:fillRect/>
            </a:stretch>
          </p:blipFill>
          <p:spPr>
            <a:xfrm>
              <a:off x="4046" y="3018"/>
              <a:ext cx="470" cy="241"/>
            </a:xfrm>
            <a:prstGeom prst="rect">
              <a:avLst/>
            </a:prstGeom>
            <a:solidFill>
              <a:srgbClr val="FF00FF"/>
            </a:solidFill>
            <a:ln w="9525">
              <a:noFill/>
            </a:ln>
          </p:spPr>
        </p:pic>
      </p:grpSp>
      <p:sp>
        <p:nvSpPr>
          <p:cNvPr id="442427" name="Text Box 59"/>
          <p:cNvSpPr txBox="1"/>
          <p:nvPr/>
        </p:nvSpPr>
        <p:spPr>
          <a:xfrm>
            <a:off x="4576763" y="3389313"/>
            <a:ext cx="3859212" cy="519112"/>
          </a:xfrm>
          <a:prstGeom prst="rect">
            <a:avLst/>
          </a:prstGeom>
          <a:noFill/>
          <a:ln w="28575">
            <a:noFill/>
          </a:ln>
        </p:spPr>
        <p:txBody>
          <a:bodyPr>
            <a:spAutoFit/>
          </a:bodyPr>
          <a:lstStyle/>
          <a:p>
            <a:endParaRPr lang="en-US" altLang="zh-CN" sz="2800">
              <a:latin typeface="华文行楷" panose="02010800040101010101" pitchFamily="2" charset="-122"/>
              <a:ea typeface="华文行楷" panose="02010800040101010101" pitchFamily="2" charset="-122"/>
            </a:endParaRPr>
          </a:p>
        </p:txBody>
      </p:sp>
      <p:pic>
        <p:nvPicPr>
          <p:cNvPr id="3087" name="图片 3086" descr="未命名434"/>
          <p:cNvPicPr>
            <a:picLocks noChangeAspect="1"/>
          </p:cNvPicPr>
          <p:nvPr/>
        </p:nvPicPr>
        <p:blipFill>
          <a:blip r:embed="rId3"/>
          <a:stretch>
            <a:fillRect/>
          </a:stretch>
        </p:blipFill>
        <p:spPr>
          <a:xfrm>
            <a:off x="1676400" y="3790950"/>
            <a:ext cx="5867400" cy="28194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 y="55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 y="8900"/>
                                    </p:animMotion>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nodeType="clickEffect" nodePh="1">
                                  <p:stCondLst>
                                    <p:cond delay="0"/>
                                  </p:stCondLst>
                                  <p:endCondLst>
                                    <p:cond evt="begin" delay="0">
                                      <p:tn val="21"/>
                                    </p:cond>
                                  </p:endCondLst>
                                  <p:iterate type="lt">
                                    <p:tmPct val="10000"/>
                                  </p:iterate>
                                  <p:childTnLst>
                                    <p:set>
                                      <p:cBhvr>
                                        <p:cTn id="22" dur="1" fill="hold">
                                          <p:stCondLst>
                                            <p:cond delay="0"/>
                                          </p:stCondLst>
                                        </p:cTn>
                                        <p:tgtEl>
                                          <p:spTgt spid="442427">
                                            <p:txEl>
                                              <p:pRg st="0" end="0"/>
                                            </p:txEl>
                                          </p:spTgt>
                                        </p:tgtEl>
                                        <p:attrNameLst>
                                          <p:attrName>style.visibility</p:attrName>
                                        </p:attrNameLst>
                                      </p:cBhvr>
                                      <p:to>
                                        <p:strVal val="visible"/>
                                      </p:to>
                                    </p:set>
                                    <p:anim calcmode="lin" valueType="num">
                                      <p:cBhvr>
                                        <p:cTn id="23" dur="500" fill="hold"/>
                                        <p:tgtEl>
                                          <p:spTgt spid="44242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42427">
                                            <p:txEl>
                                              <p:pRg st="0" end="0"/>
                                            </p:txEl>
                                          </p:spTgt>
                                        </p:tgtEl>
                                        <p:attrNameLst>
                                          <p:attrName>ppt_y</p:attrName>
                                        </p:attrNameLst>
                                      </p:cBhvr>
                                      <p:tavLst>
                                        <p:tav tm="0">
                                          <p:val>
                                            <p:strVal val="#ppt_y"/>
                                          </p:val>
                                        </p:tav>
                                        <p:tav tm="100000">
                                          <p:val>
                                            <p:strVal val="#ppt_y"/>
                                          </p:val>
                                        </p:tav>
                                      </p:tavLst>
                                    </p:anim>
                                    <p:anim calcmode="lin" valueType="num">
                                      <p:cBhvr>
                                        <p:cTn id="25" dur="500" fill="hold"/>
                                        <p:tgtEl>
                                          <p:spTgt spid="44242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4242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424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45059" name="Text Box 38"/>
          <p:cNvSpPr txBox="1"/>
          <p:nvPr/>
        </p:nvSpPr>
        <p:spPr>
          <a:xfrm>
            <a:off x="1050925" y="201613"/>
            <a:ext cx="7900988" cy="822325"/>
          </a:xfrm>
          <a:prstGeom prst="rect">
            <a:avLst/>
          </a:prstGeom>
          <a:solidFill>
            <a:srgbClr val="FF99CC"/>
          </a:solidFill>
          <a:ln w="28575">
            <a:noFill/>
          </a:ln>
        </p:spPr>
        <p:txBody>
          <a:bodyPr>
            <a:spAutoFit/>
          </a:bodyPr>
          <a:lstStyle/>
          <a:p>
            <a:r>
              <a:rPr lang="en-US" altLang="zh-CN" sz="2400">
                <a:latin typeface="Arial" panose="020B0604020202020204" pitchFamily="34" charset="0"/>
              </a:rPr>
              <a:t>Activity 1 Listening (3)</a:t>
            </a:r>
            <a:endParaRPr lang="zh-CN" altLang="en-US" sz="2400" dirty="0">
              <a:latin typeface="Arial" panose="020B0604020202020204" pitchFamily="34" charset="0"/>
            </a:endParaRPr>
          </a:p>
          <a:p>
            <a:endParaRPr lang="zh-CN" altLang="en-US" sz="2400" dirty="0">
              <a:latin typeface="Arial" panose="020B0604020202020204" pitchFamily="34" charset="0"/>
              <a:ea typeface="宋体" panose="02010600030101010101" pitchFamily="2" charset="-122"/>
            </a:endParaRPr>
          </a:p>
        </p:txBody>
      </p:sp>
      <p:grpSp>
        <p:nvGrpSpPr>
          <p:cNvPr id="45060" name="Group 19"/>
          <p:cNvGrpSpPr/>
          <p:nvPr/>
        </p:nvGrpSpPr>
        <p:grpSpPr>
          <a:xfrm>
            <a:off x="1068388" y="630238"/>
            <a:ext cx="693737" cy="728662"/>
            <a:chOff x="802" y="845"/>
            <a:chExt cx="827" cy="826"/>
          </a:xfrm>
        </p:grpSpPr>
        <p:sp>
          <p:nvSpPr>
            <p:cNvPr id="4506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4506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4506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45064" name="Rectangle 3"/>
          <p:cNvSpPr/>
          <p:nvPr/>
        </p:nvSpPr>
        <p:spPr>
          <a:xfrm>
            <a:off x="554038" y="1101725"/>
            <a:ext cx="8589962" cy="490220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zh-CN" altLang="zh-CN" sz="2400" dirty="0">
                <a:latin typeface="Times New Roman" panose="02020603050405020304" pitchFamily="18" charset="0"/>
              </a:rPr>
              <a:t>B:	After you have made your decision, be sure to sign and return the “Contract for Space” promptly, with deposit, to confirm your (8)                      　　　　.</a:t>
            </a:r>
            <a:endParaRPr lang="zh-CN" altLang="zh-CN" sz="2400" dirty="0">
              <a:latin typeface="Times New Roman" panose="02020603050405020304" pitchFamily="18" charset="0"/>
            </a:endParaRPr>
          </a:p>
          <a:p>
            <a:pPr marL="609600" lvl="0" indent="-609600">
              <a:buNone/>
            </a:pPr>
            <a:r>
              <a:rPr lang="zh-CN" altLang="zh-CN" sz="2400" dirty="0">
                <a:latin typeface="Times New Roman" panose="02020603050405020304" pitchFamily="18" charset="0"/>
              </a:rPr>
              <a:t>A:	Yes, it is an important step. What else do I need to know before I sign the contract?</a:t>
            </a:r>
            <a:endParaRPr lang="zh-CN" altLang="zh-CN" sz="2400" dirty="0">
              <a:latin typeface="Times New Roman" panose="02020603050405020304" pitchFamily="18" charset="0"/>
            </a:endParaRPr>
          </a:p>
          <a:p>
            <a:pPr marL="609600" lvl="0" indent="-609600">
              <a:buNone/>
            </a:pPr>
            <a:r>
              <a:rPr lang="zh-CN" altLang="zh-CN" sz="2400" dirty="0">
                <a:latin typeface="Times New Roman" panose="02020603050405020304" pitchFamily="18" charset="0"/>
              </a:rPr>
              <a:t>B:	If you require special services, for example, gas, air and water, ensure your preferred stand has these. And do ask this before (9)　　.</a:t>
            </a:r>
            <a:endParaRPr lang="zh-CN" altLang="zh-CN" sz="2400" dirty="0">
              <a:latin typeface="Times New Roman" panose="02020603050405020304" pitchFamily="18" charset="0"/>
            </a:endParaRPr>
          </a:p>
          <a:p>
            <a:pPr marL="609600" lvl="0" indent="-609600">
              <a:buNone/>
            </a:pPr>
            <a:r>
              <a:rPr lang="zh-CN" altLang="zh-CN" sz="2400" dirty="0">
                <a:latin typeface="Times New Roman" panose="02020603050405020304" pitchFamily="18" charset="0"/>
              </a:rPr>
              <a:t>A:	Thank you for your informative and helpful advice.</a:t>
            </a:r>
            <a:endParaRPr lang="zh-CN" altLang="zh-CN" sz="2400" dirty="0">
              <a:latin typeface="Times New Roman" panose="02020603050405020304" pitchFamily="18" charset="0"/>
            </a:endParaRPr>
          </a:p>
          <a:p>
            <a:pPr marL="609600" lvl="0" indent="-609600">
              <a:buNone/>
            </a:pPr>
            <a:r>
              <a:rPr lang="zh-CN" altLang="zh-CN" sz="2400" dirty="0">
                <a:latin typeface="Times New Roman" panose="02020603050405020304" pitchFamily="18" charset="0"/>
              </a:rPr>
              <a:t>B:	You are very welcome.</a:t>
            </a:r>
            <a:endParaRPr lang="zh-CN" altLang="zh-CN" sz="2400" dirty="0">
              <a:latin typeface="Times New Roman" panose="02020603050405020304" pitchFamily="18" charset="0"/>
            </a:endParaRPr>
          </a:p>
        </p:txBody>
      </p:sp>
      <p:pic>
        <p:nvPicPr>
          <p:cNvPr id="45067" name="Picture 6" descr="2">
            <a:hlinkClick r:id="rId1" action="ppaction://hlinksldjump"/>
          </p:cNvPr>
          <p:cNvPicPr>
            <a:picLocks noChangeAspect="1"/>
          </p:cNvPicPr>
          <p:nvPr/>
        </p:nvPicPr>
        <p:blipFill>
          <a:blip r:embed="rId2"/>
          <a:stretch>
            <a:fillRect/>
          </a:stretch>
        </p:blipFill>
        <p:spPr>
          <a:xfrm>
            <a:off x="419100" y="5638800"/>
            <a:ext cx="887413" cy="1219200"/>
          </a:xfrm>
          <a:prstGeom prst="rect">
            <a:avLst/>
          </a:prstGeom>
          <a:noFill/>
          <a:ln w="9525">
            <a:noFill/>
          </a:ln>
        </p:spPr>
      </p:pic>
      <p:sp>
        <p:nvSpPr>
          <p:cNvPr id="8" name="TextBox 33"/>
          <p:cNvSpPr txBox="1"/>
          <p:nvPr/>
        </p:nvSpPr>
        <p:spPr>
          <a:xfrm>
            <a:off x="3387725" y="1872615"/>
            <a:ext cx="2366010"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preferred site</a:t>
            </a:r>
            <a:endParaRPr lang="en-US" altLang="zh-CN" sz="2400">
              <a:solidFill>
                <a:srgbClr val="FF0000"/>
              </a:solidFill>
              <a:latin typeface="Arial" panose="020B0604020202020204" pitchFamily="34" charset="0"/>
            </a:endParaRPr>
          </a:p>
        </p:txBody>
      </p:sp>
      <p:sp>
        <p:nvSpPr>
          <p:cNvPr id="3" name="TextBox 33"/>
          <p:cNvSpPr txBox="1"/>
          <p:nvPr/>
        </p:nvSpPr>
        <p:spPr>
          <a:xfrm>
            <a:off x="3110865" y="3806825"/>
            <a:ext cx="2366010"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the signing</a:t>
            </a:r>
            <a:endParaRPr lang="en-US" altLang="zh-CN" sz="240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gtEl>
                                        <p:attrNameLst>
                                          <p:attrName>style.visibility</p:attrName>
                                        </p:attrNameLst>
                                      </p:cBhvr>
                                      <p:to>
                                        <p:strVal val="visible"/>
                                      </p:to>
                                    </p:set>
                                    <p:anim calcmode="discrete" valueType="clr">
                                      <p:cBhvr override="childStyle">
                                        <p:cTn id="1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gtEl>
                                        <p:attrNameLst>
                                          <p:attrName>fillcolor</p:attrName>
                                        </p:attrNameLst>
                                      </p:cBhvr>
                                      <p:tavLst>
                                        <p:tav tm="0">
                                          <p:val>
                                            <p:clrVal>
                                              <a:schemeClr val="accent2"/>
                                            </p:clrVal>
                                          </p:val>
                                        </p:tav>
                                        <p:tav tm="50000">
                                          <p:val>
                                            <p:clrVal>
                                              <a:schemeClr val="hlink"/>
                                            </p:clrVal>
                                          </p:val>
                                        </p:tav>
                                      </p:tavLst>
                                    </p:anim>
                                    <p:set>
                                      <p:cBhvr>
                                        <p:cTn id="16"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50179"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dirty="0">
                <a:latin typeface="Arial" panose="020B0604020202020204" pitchFamily="34" charset="0"/>
                <a:ea typeface="宋体" panose="02010600030101010101" pitchFamily="2" charset="-122"/>
              </a:rPr>
              <a:t>Task 1 </a:t>
            </a:r>
            <a:r>
              <a:rPr lang="en-US" altLang="zh-CN" sz="2800" dirty="0" smtClean="0">
                <a:latin typeface="Arial" panose="020B0604020202020204" pitchFamily="34" charset="0"/>
                <a:ea typeface="宋体" panose="02010600030101010101" pitchFamily="2" charset="-122"/>
              </a:rPr>
              <a:t>Booking a stand</a:t>
            </a:r>
            <a:endParaRPr lang="zh-CN" altLang="en-US" sz="2800" dirty="0">
              <a:latin typeface="Arial" panose="020B0604020202020204" pitchFamily="34" charset="0"/>
              <a:ea typeface="宋体" panose="02010600030101010101" pitchFamily="2" charset="-122"/>
            </a:endParaRPr>
          </a:p>
        </p:txBody>
      </p:sp>
      <p:grpSp>
        <p:nvGrpSpPr>
          <p:cNvPr id="50180" name="Group 19"/>
          <p:cNvGrpSpPr/>
          <p:nvPr/>
        </p:nvGrpSpPr>
        <p:grpSpPr>
          <a:xfrm>
            <a:off x="1068388" y="630238"/>
            <a:ext cx="693737" cy="728662"/>
            <a:chOff x="802" y="845"/>
            <a:chExt cx="827" cy="826"/>
          </a:xfrm>
        </p:grpSpPr>
        <p:sp>
          <p:nvSpPr>
            <p:cNvPr id="5018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018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018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50184" name="Rectangle 3"/>
          <p:cNvSpPr/>
          <p:nvPr/>
        </p:nvSpPr>
        <p:spPr>
          <a:xfrm>
            <a:off x="554038" y="1101724"/>
            <a:ext cx="8589962" cy="510857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u="sng" dirty="0">
                <a:solidFill>
                  <a:schemeClr val="tx2"/>
                </a:solidFill>
                <a:ea typeface="宋体" panose="02010600030101010101" pitchFamily="2" charset="-122"/>
              </a:rPr>
              <a:t>Activity </a:t>
            </a:r>
            <a:r>
              <a:rPr lang="en-US" altLang="zh-CN" sz="2800" u="sng" dirty="0" smtClean="0">
                <a:solidFill>
                  <a:schemeClr val="tx2"/>
                </a:solidFill>
                <a:ea typeface="宋体" panose="02010600030101010101" pitchFamily="2" charset="-122"/>
              </a:rPr>
              <a:t>2 </a:t>
            </a:r>
            <a:r>
              <a:rPr lang="en-US" altLang="zh-CN" sz="2800" u="sng" dirty="0">
                <a:solidFill>
                  <a:schemeClr val="tx2"/>
                </a:solidFill>
                <a:ea typeface="宋体" panose="02010600030101010101" pitchFamily="2" charset="-122"/>
              </a:rPr>
              <a:t>Reading</a:t>
            </a:r>
            <a:r>
              <a:rPr lang="en-US" altLang="zh-CN" sz="2800" dirty="0">
                <a:solidFill>
                  <a:schemeClr val="tx2"/>
                </a:solidFill>
                <a:ea typeface="宋体" panose="02010600030101010101" pitchFamily="2" charset="-122"/>
              </a:rPr>
              <a:t> </a:t>
            </a:r>
            <a:endParaRPr lang="en-US" altLang="zh-CN" sz="2800" dirty="0">
              <a:solidFill>
                <a:schemeClr val="tx2"/>
              </a:solidFill>
              <a:ea typeface="宋体" panose="02010600030101010101" pitchFamily="2" charset="-122"/>
            </a:endParaRPr>
          </a:p>
          <a:p>
            <a:pPr marL="609600" lvl="0" indent="-609600">
              <a:buNone/>
            </a:pPr>
            <a:r>
              <a:rPr lang="en-US" altLang="zh-CN" sz="2800" dirty="0">
                <a:solidFill>
                  <a:schemeClr val="tx2"/>
                </a:solidFill>
                <a:latin typeface="Times New Roman" panose="02020603050405020304" pitchFamily="18" charset="0"/>
                <a:ea typeface="宋体" panose="02010600030101010101" pitchFamily="2" charset="-122"/>
              </a:rPr>
              <a:t>Mini task I. </a:t>
            </a:r>
            <a:r>
              <a:rPr lang="en-US" altLang="zh-CN" dirty="0"/>
              <a:t>Vocabulary </a:t>
            </a:r>
            <a:endParaRPr lang="en-US" altLang="zh-CN" dirty="0"/>
          </a:p>
          <a:p>
            <a:pPr marL="0" indent="0">
              <a:buNone/>
            </a:pPr>
            <a:r>
              <a:rPr lang="en-US" altLang="zh-CN" sz="2400" i="1" dirty="0" smtClean="0">
                <a:solidFill>
                  <a:schemeClr val="tx1"/>
                </a:solidFill>
              </a:rPr>
              <a:t>Match </a:t>
            </a:r>
            <a:r>
              <a:rPr lang="en-US" altLang="zh-CN" sz="2400" i="1" dirty="0">
                <a:solidFill>
                  <a:schemeClr val="tx1"/>
                </a:solidFill>
              </a:rPr>
              <a:t>the English words from the passage with their Chinese equivalents.</a:t>
            </a:r>
            <a:endParaRPr lang="zh-CN" altLang="zh-CN" sz="2400" dirty="0">
              <a:solidFill>
                <a:schemeClr val="tx1"/>
              </a:solidFill>
            </a:endParaRPr>
          </a:p>
          <a:p>
            <a:pPr marL="0" indent="0">
              <a:buNone/>
            </a:pPr>
            <a:r>
              <a:rPr lang="en-US" altLang="zh-CN" sz="2400" dirty="0">
                <a:solidFill>
                  <a:schemeClr val="tx1"/>
                </a:solidFill>
              </a:rPr>
              <a:t>a) </a:t>
            </a:r>
            <a:r>
              <a:rPr lang="zh-CN" altLang="zh-CN" sz="2400" dirty="0">
                <a:solidFill>
                  <a:schemeClr val="tx1"/>
                </a:solidFill>
              </a:rPr>
              <a:t>progress                      	清单</a:t>
            </a:r>
            <a:endParaRPr lang="zh-CN" altLang="zh-CN" sz="2400" dirty="0">
              <a:solidFill>
                <a:schemeClr val="tx1"/>
              </a:solidFill>
            </a:endParaRPr>
          </a:p>
          <a:p>
            <a:pPr marL="0" indent="0">
              <a:buNone/>
            </a:pPr>
            <a:r>
              <a:rPr lang="zh-CN" altLang="zh-CN" sz="2400" dirty="0">
                <a:solidFill>
                  <a:schemeClr val="tx1"/>
                </a:solidFill>
              </a:rPr>
              <a:t>b) checklist                    	前进，进步，发展</a:t>
            </a:r>
            <a:endParaRPr lang="zh-CN" altLang="zh-CN" sz="2400" dirty="0">
              <a:solidFill>
                <a:schemeClr val="tx1"/>
              </a:solidFill>
            </a:endParaRPr>
          </a:p>
          <a:p>
            <a:pPr marL="0" indent="0">
              <a:buNone/>
            </a:pPr>
            <a:r>
              <a:rPr lang="zh-CN" altLang="zh-CN" sz="2400" dirty="0">
                <a:solidFill>
                  <a:schemeClr val="tx1"/>
                </a:solidFill>
              </a:rPr>
              <a:t>c) venue                       	集合地点，会议地点</a:t>
            </a:r>
            <a:endParaRPr lang="zh-CN" altLang="zh-CN" sz="2400" dirty="0">
              <a:solidFill>
                <a:schemeClr val="tx1"/>
              </a:solidFill>
            </a:endParaRPr>
          </a:p>
          <a:p>
            <a:pPr marL="0" indent="0">
              <a:buNone/>
            </a:pPr>
            <a:r>
              <a:rPr lang="zh-CN" altLang="zh-CN" sz="2400" dirty="0">
                <a:solidFill>
                  <a:schemeClr val="tx1"/>
                </a:solidFill>
              </a:rPr>
              <a:t>d) inspection                    	范围，幅度</a:t>
            </a:r>
            <a:endParaRPr lang="zh-CN" altLang="zh-CN" sz="2400" dirty="0">
              <a:solidFill>
                <a:schemeClr val="tx1"/>
              </a:solidFill>
            </a:endParaRPr>
          </a:p>
          <a:p>
            <a:pPr marL="0" indent="0">
              <a:buNone/>
            </a:pPr>
            <a:r>
              <a:rPr lang="zh-CN" altLang="zh-CN" sz="2400" dirty="0">
                <a:solidFill>
                  <a:schemeClr val="tx1"/>
                </a:solidFill>
              </a:rPr>
              <a:t>e) congested              		拥挤的</a:t>
            </a:r>
            <a:endParaRPr lang="zh-CN" altLang="zh-CN" sz="2400" dirty="0">
              <a:solidFill>
                <a:schemeClr val="tx1"/>
              </a:solidFill>
            </a:endParaRPr>
          </a:p>
          <a:p>
            <a:pPr marL="0" indent="0">
              <a:buNone/>
            </a:pPr>
            <a:r>
              <a:rPr lang="zh-CN" altLang="zh-CN" sz="2400" dirty="0">
                <a:solidFill>
                  <a:schemeClr val="tx1"/>
                </a:solidFill>
              </a:rPr>
              <a:t>f)</a:t>
            </a:r>
            <a:r>
              <a:rPr lang="en-US" altLang="zh-CN" sz="2400" dirty="0">
                <a:solidFill>
                  <a:schemeClr val="tx1"/>
                </a:solidFill>
              </a:rPr>
              <a:t> range                       	</a:t>
            </a:r>
            <a:r>
              <a:rPr lang="zh-CN" altLang="zh-CN" sz="2400" dirty="0">
                <a:solidFill>
                  <a:schemeClr val="tx1"/>
                </a:solidFill>
              </a:rPr>
              <a:t>检查，</a:t>
            </a:r>
            <a:r>
              <a:rPr lang="zh-CN" altLang="zh-CN" sz="2400" dirty="0" smtClean="0">
                <a:solidFill>
                  <a:schemeClr val="tx1"/>
                </a:solidFill>
              </a:rPr>
              <a:t>视察</a:t>
            </a:r>
            <a:endParaRPr lang="en-US" altLang="zh-CN" sz="2400" dirty="0" smtClean="0">
              <a:solidFill>
                <a:schemeClr val="tx1"/>
              </a:solidFill>
            </a:endParaRPr>
          </a:p>
          <a:p>
            <a:pPr marL="0" indent="0">
              <a:buNone/>
            </a:pPr>
            <a:endParaRPr lang="zh-CN" altLang="zh-CN" sz="2400" dirty="0">
              <a:solidFill>
                <a:schemeClr val="tx1"/>
              </a:solidFill>
            </a:endParaRPr>
          </a:p>
        </p:txBody>
      </p:sp>
      <p:pic>
        <p:nvPicPr>
          <p:cNvPr id="50185" name="图片 50184" descr="imagesCA0Z1IZ3"/>
          <p:cNvPicPr>
            <a:picLocks noChangeAspect="1"/>
          </p:cNvPicPr>
          <p:nvPr/>
        </p:nvPicPr>
        <p:blipFill>
          <a:blip r:embed="rId1"/>
          <a:stretch>
            <a:fillRect/>
          </a:stretch>
        </p:blipFill>
        <p:spPr>
          <a:xfrm>
            <a:off x="0" y="3216275"/>
            <a:ext cx="533400" cy="533400"/>
          </a:xfrm>
          <a:prstGeom prst="rect">
            <a:avLst/>
          </a:prstGeom>
          <a:noFill/>
          <a:ln w="9525">
            <a:noFill/>
          </a:ln>
        </p:spPr>
      </p:pic>
      <p:pic>
        <p:nvPicPr>
          <p:cNvPr id="50186" name="Picture 6" descr="2">
            <a:hlinkClick r:id="rId2" action="ppaction://hlinksldjump"/>
          </p:cNvPr>
          <p:cNvPicPr>
            <a:picLocks noChangeAspect="1"/>
          </p:cNvPicPr>
          <p:nvPr/>
        </p:nvPicPr>
        <p:blipFill>
          <a:blip r:embed="rId3"/>
          <a:stretch>
            <a:fillRect/>
          </a:stretch>
        </p:blipFill>
        <p:spPr>
          <a:xfrm>
            <a:off x="7353300" y="869950"/>
            <a:ext cx="887413" cy="1219200"/>
          </a:xfrm>
          <a:prstGeom prst="rect">
            <a:avLst/>
          </a:prstGeom>
          <a:noFill/>
          <a:ln w="9525">
            <a:noFill/>
          </a:ln>
        </p:spPr>
      </p:pic>
      <p:cxnSp>
        <p:nvCxnSpPr>
          <p:cNvPr id="3" name="直接连接符 2"/>
          <p:cNvCxnSpPr/>
          <p:nvPr/>
        </p:nvCxnSpPr>
        <p:spPr bwMode="auto">
          <a:xfrm>
            <a:off x="2310581" y="3216275"/>
            <a:ext cx="2054942" cy="439736"/>
          </a:xfrm>
          <a:prstGeom prst="line">
            <a:avLst/>
          </a:prstGeom>
          <a:solidFill>
            <a:srgbClr val="FFFFFF"/>
          </a:solidFill>
          <a:ln w="28575" cap="flat" cmpd="sng" algn="ctr">
            <a:solidFill>
              <a:srgbClr val="FF0000"/>
            </a:solidFill>
            <a:prstDash val="solid"/>
            <a:round/>
            <a:headEnd type="none" w="med" len="med"/>
            <a:tailEnd type="none" w="med" len="med"/>
          </a:ln>
        </p:spPr>
      </p:cxnSp>
      <p:cxnSp>
        <p:nvCxnSpPr>
          <p:cNvPr id="13" name="直接连接符 12"/>
          <p:cNvCxnSpPr/>
          <p:nvPr/>
        </p:nvCxnSpPr>
        <p:spPr bwMode="auto">
          <a:xfrm flipV="1">
            <a:off x="2310581" y="3216275"/>
            <a:ext cx="2054942" cy="447979"/>
          </a:xfrm>
          <a:prstGeom prst="line">
            <a:avLst/>
          </a:prstGeom>
          <a:solidFill>
            <a:srgbClr val="FFFFFF"/>
          </a:solidFill>
          <a:ln w="28575" cap="flat" cmpd="sng" algn="ctr">
            <a:solidFill>
              <a:srgbClr val="FF0000"/>
            </a:solidFill>
            <a:prstDash val="solid"/>
            <a:round/>
            <a:headEnd type="none" w="med" len="med"/>
            <a:tailEnd type="none" w="med" len="med"/>
          </a:ln>
        </p:spPr>
      </p:cxnSp>
      <p:cxnSp>
        <p:nvCxnSpPr>
          <p:cNvPr id="15" name="直接连接符 14"/>
          <p:cNvCxnSpPr/>
          <p:nvPr/>
        </p:nvCxnSpPr>
        <p:spPr bwMode="auto">
          <a:xfrm flipV="1">
            <a:off x="1863213" y="4181574"/>
            <a:ext cx="2502310" cy="1"/>
          </a:xfrm>
          <a:prstGeom prst="line">
            <a:avLst/>
          </a:prstGeom>
          <a:solidFill>
            <a:srgbClr val="FFFFFF"/>
          </a:solidFill>
          <a:ln w="28575" cap="flat" cmpd="sng" algn="ctr">
            <a:solidFill>
              <a:srgbClr val="FF0000"/>
            </a:solidFill>
            <a:prstDash val="solid"/>
            <a:round/>
            <a:headEnd type="none" w="med" len="med"/>
            <a:tailEnd type="none" w="med" len="med"/>
          </a:ln>
        </p:spPr>
      </p:cxnSp>
      <p:cxnSp>
        <p:nvCxnSpPr>
          <p:cNvPr id="17" name="直接连接符 16"/>
          <p:cNvCxnSpPr/>
          <p:nvPr/>
        </p:nvCxnSpPr>
        <p:spPr bwMode="auto">
          <a:xfrm>
            <a:off x="2499109" y="4609280"/>
            <a:ext cx="1787756" cy="808294"/>
          </a:xfrm>
          <a:prstGeom prst="line">
            <a:avLst/>
          </a:prstGeom>
          <a:solidFill>
            <a:srgbClr val="FFFFFF"/>
          </a:solidFill>
          <a:ln w="28575" cap="flat" cmpd="sng" algn="ctr">
            <a:solidFill>
              <a:srgbClr val="FF0000"/>
            </a:solidFill>
            <a:prstDash val="solid"/>
            <a:round/>
            <a:headEnd type="none" w="med" len="med"/>
            <a:tailEnd type="none" w="med" len="med"/>
          </a:ln>
        </p:spPr>
      </p:cxnSp>
      <p:cxnSp>
        <p:nvCxnSpPr>
          <p:cNvPr id="19" name="直接连接符 18"/>
          <p:cNvCxnSpPr/>
          <p:nvPr/>
        </p:nvCxnSpPr>
        <p:spPr bwMode="auto">
          <a:xfrm>
            <a:off x="2499109" y="5013427"/>
            <a:ext cx="2672659" cy="0"/>
          </a:xfrm>
          <a:prstGeom prst="line">
            <a:avLst/>
          </a:prstGeom>
          <a:solidFill>
            <a:srgbClr val="FFFFFF"/>
          </a:solidFill>
          <a:ln w="28575" cap="flat" cmpd="sng" algn="ctr">
            <a:solidFill>
              <a:srgbClr val="FF0000"/>
            </a:solidFill>
            <a:prstDash val="solid"/>
            <a:round/>
            <a:headEnd type="none" w="med" len="med"/>
            <a:tailEnd type="none" w="med" len="med"/>
          </a:ln>
        </p:spPr>
      </p:cxnSp>
      <p:cxnSp>
        <p:nvCxnSpPr>
          <p:cNvPr id="21" name="直接连接符 20"/>
          <p:cNvCxnSpPr/>
          <p:nvPr/>
        </p:nvCxnSpPr>
        <p:spPr bwMode="auto">
          <a:xfrm flipV="1">
            <a:off x="1732765" y="4609280"/>
            <a:ext cx="2554100" cy="812186"/>
          </a:xfrm>
          <a:prstGeom prst="line">
            <a:avLst/>
          </a:prstGeom>
          <a:solidFill>
            <a:srgbClr val="FFFFFF"/>
          </a:solidFill>
          <a:ln w="28575" cap="flat" cmpd="sng" algn="ctr">
            <a:solidFill>
              <a:srgbClr val="FF0000"/>
            </a:solidFill>
            <a:prstDash val="solid"/>
            <a:round/>
            <a:headEnd type="none" w="med" len="med"/>
            <a:tailEnd type="none" w="med" len="med"/>
          </a:ln>
        </p:spPr>
      </p:cxn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页脚占位符 4"/>
          <p:cNvSpPr txBox="1">
            <a:spLocks noGrp="1"/>
          </p:cNvSpPr>
          <p:nvPr/>
        </p:nvSpPr>
        <p:spPr>
          <a:xfrm>
            <a:off x="52482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80899"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dirty="0">
                <a:ea typeface="宋体" panose="02010600030101010101" pitchFamily="2" charset="-122"/>
              </a:rPr>
              <a:t>Task 1 Booking a stand</a:t>
            </a:r>
            <a:endParaRPr lang="zh-CN" altLang="en-US" sz="2800" dirty="0">
              <a:ea typeface="宋体" panose="02010600030101010101" pitchFamily="2" charset="-122"/>
            </a:endParaRPr>
          </a:p>
        </p:txBody>
      </p:sp>
      <p:grpSp>
        <p:nvGrpSpPr>
          <p:cNvPr id="80900" name="Group 19"/>
          <p:cNvGrpSpPr/>
          <p:nvPr/>
        </p:nvGrpSpPr>
        <p:grpSpPr>
          <a:xfrm>
            <a:off x="1068388" y="630238"/>
            <a:ext cx="693737" cy="728662"/>
            <a:chOff x="802" y="845"/>
            <a:chExt cx="827" cy="826"/>
          </a:xfrm>
        </p:grpSpPr>
        <p:sp>
          <p:nvSpPr>
            <p:cNvPr id="8090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090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090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0904" name="Rectangle 3"/>
          <p:cNvSpPr/>
          <p:nvPr/>
        </p:nvSpPr>
        <p:spPr>
          <a:xfrm>
            <a:off x="554038" y="971550"/>
            <a:ext cx="8589962" cy="523875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dirty="0">
                <a:solidFill>
                  <a:schemeClr val="tx2"/>
                </a:solidFill>
                <a:ea typeface="宋体" panose="02010600030101010101" pitchFamily="2" charset="-122"/>
              </a:rPr>
              <a:t>Activity </a:t>
            </a:r>
            <a:r>
              <a:rPr lang="en-US" altLang="zh-CN" sz="2800" dirty="0" smtClean="0">
                <a:solidFill>
                  <a:schemeClr val="tx2"/>
                </a:solidFill>
                <a:ea typeface="宋体" panose="02010600030101010101" pitchFamily="2" charset="-122"/>
              </a:rPr>
              <a:t>2 </a:t>
            </a:r>
            <a:r>
              <a:rPr lang="en-US" altLang="zh-CN" sz="2800" dirty="0">
                <a:solidFill>
                  <a:schemeClr val="tx2"/>
                </a:solidFill>
                <a:ea typeface="宋体" panose="02010600030101010101" pitchFamily="2" charset="-122"/>
              </a:rPr>
              <a:t>Reading </a:t>
            </a:r>
            <a:endParaRPr lang="en-US" altLang="zh-CN" sz="2800" dirty="0">
              <a:solidFill>
                <a:schemeClr val="tx2"/>
              </a:solidFill>
              <a:ea typeface="宋体" panose="02010600030101010101" pitchFamily="2" charset="-122"/>
            </a:endParaRPr>
          </a:p>
          <a:p>
            <a:pPr marL="609600" lvl="0" indent="-609600">
              <a:buNone/>
            </a:pPr>
            <a:r>
              <a:rPr lang="en-US" altLang="zh-CN" sz="2800" dirty="0">
                <a:solidFill>
                  <a:schemeClr val="tx2"/>
                </a:solidFill>
                <a:latin typeface="Times New Roman" panose="02020603050405020304" pitchFamily="18" charset="0"/>
                <a:ea typeface="宋体" panose="02010600030101010101" pitchFamily="2" charset="-122"/>
              </a:rPr>
              <a:t>Mini task </a:t>
            </a:r>
            <a:r>
              <a:rPr lang="en-US" altLang="zh-CN" sz="2800" dirty="0">
                <a:solidFill>
                  <a:schemeClr val="tx2"/>
                </a:solidFill>
                <a:ea typeface="宋体" panose="02010600030101010101" pitchFamily="2" charset="-122"/>
              </a:rPr>
              <a:t>II. </a:t>
            </a:r>
            <a:r>
              <a:rPr lang="en-US" altLang="zh-CN" sz="2800" dirty="0"/>
              <a:t>A short </a:t>
            </a:r>
            <a:r>
              <a:rPr lang="en-US" altLang="zh-CN" sz="2800" dirty="0" smtClean="0"/>
              <a:t>presentation</a:t>
            </a:r>
            <a:endParaRPr lang="en-US" altLang="zh-CN" sz="2800" dirty="0" smtClean="0"/>
          </a:p>
          <a:p>
            <a:pPr marL="0" indent="0">
              <a:buNone/>
            </a:pPr>
            <a:r>
              <a:rPr lang="en-US" altLang="zh-CN" sz="2800" b="0" i="1" dirty="0">
                <a:solidFill>
                  <a:schemeClr val="tx1"/>
                </a:solidFill>
              </a:rPr>
              <a:t>Make a two-minute presentation to the whole class on “what’s important when choosing an exhibition venue?” You might consider the following key points:</a:t>
            </a:r>
            <a:endParaRPr lang="zh-CN" altLang="zh-CN" sz="2800" b="0" i="1" dirty="0">
              <a:solidFill>
                <a:schemeClr val="tx1"/>
              </a:solidFill>
            </a:endParaRPr>
          </a:p>
          <a:p>
            <a:pPr marL="0" indent="0">
              <a:buNone/>
            </a:pPr>
            <a:r>
              <a:rPr lang="en-US" altLang="zh-CN" sz="2800" dirty="0" smtClean="0"/>
              <a:t>Location </a:t>
            </a:r>
            <a:r>
              <a:rPr lang="en-US" altLang="zh-CN" sz="2800" dirty="0"/>
              <a:t>/ surroundings</a:t>
            </a:r>
            <a:endParaRPr lang="zh-CN" altLang="zh-CN" sz="2800" dirty="0"/>
          </a:p>
          <a:p>
            <a:pPr marL="0" indent="0">
              <a:buNone/>
            </a:pPr>
            <a:r>
              <a:rPr lang="en-US" altLang="zh-CN" sz="2800" dirty="0" smtClean="0"/>
              <a:t>Facilities </a:t>
            </a:r>
            <a:r>
              <a:rPr lang="en-US" altLang="zh-CN" sz="2800" dirty="0"/>
              <a:t>/ equipment</a:t>
            </a:r>
            <a:endParaRPr lang="zh-CN" altLang="zh-CN" sz="2800" dirty="0"/>
          </a:p>
          <a:p>
            <a:pPr marL="0" indent="0">
              <a:buNone/>
            </a:pPr>
            <a:r>
              <a:rPr lang="en-US" altLang="zh-CN" sz="2800" dirty="0" smtClean="0"/>
              <a:t>Costs</a:t>
            </a:r>
            <a:endParaRPr lang="zh-CN" altLang="zh-CN" sz="2800" dirty="0"/>
          </a:p>
          <a:p>
            <a:pPr marL="0" indent="0">
              <a:buNone/>
            </a:pPr>
            <a:r>
              <a:rPr lang="en-US" altLang="zh-CN" sz="2800" dirty="0" smtClean="0"/>
              <a:t>Size</a:t>
            </a:r>
            <a:endParaRPr lang="zh-CN" altLang="zh-CN" sz="2800" dirty="0"/>
          </a:p>
          <a:p>
            <a:pPr marL="0" indent="0">
              <a:buNone/>
            </a:pPr>
            <a:r>
              <a:rPr lang="en-US" altLang="zh-CN" sz="2800" dirty="0" smtClean="0"/>
              <a:t>Visitors </a:t>
            </a:r>
            <a:r>
              <a:rPr lang="en-US" altLang="zh-CN" sz="2800" dirty="0"/>
              <a:t>/ competitors</a:t>
            </a:r>
            <a:endParaRPr lang="en-US" altLang="zh-CN" sz="2400" dirty="0">
              <a:solidFill>
                <a:schemeClr val="tx1"/>
              </a:solidFill>
              <a:latin typeface="Times New Roman" panose="02020603050405020304" pitchFamily="18" charset="0"/>
              <a:ea typeface="宋体" panose="02010600030101010101" pitchFamily="2" charset="-122"/>
            </a:endParaRPr>
          </a:p>
        </p:txBody>
      </p:sp>
      <p:pic>
        <p:nvPicPr>
          <p:cNvPr id="80906" name="Picture 6" descr="2">
            <a:hlinkClick r:id="rId1" action="ppaction://hlinksldjump"/>
          </p:cNvPr>
          <p:cNvPicPr>
            <a:picLocks noChangeAspect="1"/>
          </p:cNvPicPr>
          <p:nvPr/>
        </p:nvPicPr>
        <p:blipFill>
          <a:blip r:embed="rId2"/>
          <a:stretch>
            <a:fillRect/>
          </a:stretch>
        </p:blipFill>
        <p:spPr>
          <a:xfrm>
            <a:off x="7353300" y="86995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页脚占位符 4"/>
          <p:cNvSpPr txBox="1">
            <a:spLocks noGrp="1"/>
          </p:cNvSpPr>
          <p:nvPr/>
        </p:nvSpPr>
        <p:spPr>
          <a:xfrm>
            <a:off x="52482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80899"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dirty="0">
                <a:ea typeface="宋体" panose="02010600030101010101" pitchFamily="2" charset="-122"/>
              </a:rPr>
              <a:t>Task 1 Booking a stand</a:t>
            </a:r>
            <a:endParaRPr lang="zh-CN" altLang="en-US" sz="2800" dirty="0">
              <a:ea typeface="宋体" panose="02010600030101010101" pitchFamily="2" charset="-122"/>
            </a:endParaRPr>
          </a:p>
        </p:txBody>
      </p:sp>
      <p:grpSp>
        <p:nvGrpSpPr>
          <p:cNvPr id="80900" name="Group 19"/>
          <p:cNvGrpSpPr/>
          <p:nvPr/>
        </p:nvGrpSpPr>
        <p:grpSpPr>
          <a:xfrm>
            <a:off x="1068388" y="630238"/>
            <a:ext cx="693737" cy="728662"/>
            <a:chOff x="802" y="845"/>
            <a:chExt cx="827" cy="826"/>
          </a:xfrm>
        </p:grpSpPr>
        <p:sp>
          <p:nvSpPr>
            <p:cNvPr id="8090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090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090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0904" name="Rectangle 3"/>
          <p:cNvSpPr/>
          <p:nvPr/>
        </p:nvSpPr>
        <p:spPr>
          <a:xfrm>
            <a:off x="554038" y="971550"/>
            <a:ext cx="8589962" cy="523875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dirty="0">
                <a:solidFill>
                  <a:schemeClr val="tx2"/>
                </a:solidFill>
                <a:ea typeface="宋体" panose="02010600030101010101" pitchFamily="2" charset="-122"/>
              </a:rPr>
              <a:t>Activity </a:t>
            </a:r>
            <a:r>
              <a:rPr lang="en-US" altLang="zh-CN" sz="2800" dirty="0" smtClean="0">
                <a:solidFill>
                  <a:schemeClr val="tx2"/>
                </a:solidFill>
                <a:ea typeface="宋体" panose="02010600030101010101" pitchFamily="2" charset="-122"/>
              </a:rPr>
              <a:t>2 </a:t>
            </a:r>
            <a:r>
              <a:rPr lang="en-US" altLang="zh-CN" sz="2800" dirty="0">
                <a:solidFill>
                  <a:schemeClr val="tx2"/>
                </a:solidFill>
                <a:ea typeface="宋体" panose="02010600030101010101" pitchFamily="2" charset="-122"/>
              </a:rPr>
              <a:t>Reading </a:t>
            </a:r>
            <a:endParaRPr lang="en-US" altLang="zh-CN" sz="2800" dirty="0">
              <a:solidFill>
                <a:schemeClr val="tx2"/>
              </a:solidFill>
              <a:ea typeface="宋体" panose="02010600030101010101" pitchFamily="2" charset="-122"/>
            </a:endParaRPr>
          </a:p>
          <a:p>
            <a:pPr marL="609600" lvl="0" indent="-609600">
              <a:buNone/>
            </a:pPr>
            <a:r>
              <a:rPr lang="en-US" altLang="zh-CN" sz="2800" dirty="0">
                <a:solidFill>
                  <a:schemeClr val="tx2"/>
                </a:solidFill>
                <a:latin typeface="Times New Roman" panose="02020603050405020304" pitchFamily="18" charset="0"/>
                <a:ea typeface="宋体" panose="02010600030101010101" pitchFamily="2" charset="-122"/>
              </a:rPr>
              <a:t>Mini </a:t>
            </a:r>
            <a:r>
              <a:rPr lang="en-US" altLang="zh-CN" sz="2800" dirty="0">
                <a:solidFill>
                  <a:schemeClr val="tx2"/>
                </a:solidFill>
                <a:latin typeface="Times New Roman" panose="02020603050405020304" pitchFamily="18" charset="0"/>
                <a:ea typeface="宋体" panose="02010600030101010101" pitchFamily="2" charset="-122"/>
              </a:rPr>
              <a:t>task III  </a:t>
            </a:r>
            <a:r>
              <a:rPr lang="en-US" altLang="zh-CN" sz="2800" dirty="0"/>
              <a:t>Cloze</a:t>
            </a:r>
            <a:endParaRPr lang="en-US" altLang="zh-CN" sz="2800" dirty="0" smtClean="0"/>
          </a:p>
          <a:p>
            <a:pPr marL="0" indent="0">
              <a:buNone/>
            </a:pPr>
            <a:r>
              <a:rPr lang="en-US" altLang="zh-CN" sz="2400" b="0" i="1" dirty="0"/>
              <a:t>Read the following passage and fill in the blanks with the appropriate words in the word box.</a:t>
            </a:r>
            <a:endParaRPr lang="zh-CN" altLang="zh-CN" sz="2400" b="0" dirty="0"/>
          </a:p>
          <a:p>
            <a:pPr marL="0" indent="0">
              <a:buNone/>
            </a:pPr>
            <a:r>
              <a:rPr lang="zh-CN" altLang="zh-CN" sz="2400" dirty="0"/>
              <a:t>effective	</a:t>
            </a:r>
            <a:r>
              <a:rPr lang="zh-CN" altLang="zh-CN" sz="2400" dirty="0" smtClean="0"/>
              <a:t>communicate </a:t>
            </a:r>
            <a:r>
              <a:rPr lang="en-US" altLang="zh-CN" sz="2400" dirty="0"/>
              <a:t> </a:t>
            </a:r>
            <a:r>
              <a:rPr lang="en-US" altLang="zh-CN" sz="2400" dirty="0" smtClean="0"/>
              <a:t> </a:t>
            </a:r>
            <a:r>
              <a:rPr lang="zh-CN" altLang="zh-CN" sz="2400" dirty="0" smtClean="0"/>
              <a:t>invitations</a:t>
            </a:r>
            <a:r>
              <a:rPr lang="en-US" altLang="zh-CN" sz="2400" dirty="0"/>
              <a:t> </a:t>
            </a:r>
            <a:r>
              <a:rPr lang="en-US" altLang="zh-CN" sz="2400" dirty="0" smtClean="0"/>
              <a:t> </a:t>
            </a:r>
            <a:r>
              <a:rPr lang="zh-CN" altLang="zh-CN" sz="2400" dirty="0" smtClean="0"/>
              <a:t>grab      </a:t>
            </a:r>
            <a:endParaRPr lang="zh-CN" altLang="zh-CN" sz="2400" dirty="0"/>
          </a:p>
          <a:p>
            <a:pPr marL="0" indent="0">
              <a:buNone/>
            </a:pPr>
            <a:r>
              <a:rPr lang="zh-CN" altLang="zh-CN" sz="2400" dirty="0"/>
              <a:t>exhibition    	impression      </a:t>
            </a:r>
            <a:r>
              <a:rPr lang="zh-CN" altLang="zh-CN" sz="2400" dirty="0" smtClean="0"/>
              <a:t>follow</a:t>
            </a:r>
            <a:r>
              <a:rPr lang="zh-CN" altLang="zh-CN" sz="2400" dirty="0"/>
              <a:t>-ups     </a:t>
            </a:r>
            <a:r>
              <a:rPr lang="zh-CN" altLang="zh-CN" sz="2400" dirty="0" smtClean="0"/>
              <a:t>promotional</a:t>
            </a:r>
            <a:endParaRPr lang="en-US" altLang="zh-CN" sz="2400" dirty="0" smtClean="0"/>
          </a:p>
          <a:p>
            <a:pPr marL="0" indent="0">
              <a:buNone/>
            </a:pPr>
            <a:endParaRPr lang="en-US" altLang="zh-CN" sz="2400" dirty="0"/>
          </a:p>
          <a:p>
            <a:pPr marL="0" indent="0">
              <a:buNone/>
            </a:pPr>
            <a:r>
              <a:rPr lang="zh-CN" altLang="zh-CN" sz="2400" dirty="0"/>
              <a:t>Being (1)</a:t>
            </a:r>
            <a:r>
              <a:rPr lang="zh-CN" altLang="zh-CN" sz="2400" u="sng" dirty="0"/>
              <a:t>　　　　</a:t>
            </a:r>
            <a:r>
              <a:rPr lang="zh-CN" altLang="zh-CN" sz="2400" dirty="0"/>
              <a:t>in marketing is a combination of well-planned promotion and business-oriented marketing aids. You have to give consideration to all the things you need right from the preparations all the way through the promotional activities and the tradeshow (2)</a:t>
            </a:r>
            <a:r>
              <a:rPr lang="zh-CN" altLang="zh-CN" sz="2400" u="sng" dirty="0"/>
              <a:t>　　　　</a:t>
            </a:r>
            <a:r>
              <a:rPr lang="zh-CN" altLang="zh-CN" sz="2400" dirty="0"/>
              <a:t> itself.</a:t>
            </a:r>
            <a:br>
              <a:rPr lang="zh-CN" altLang="zh-CN" sz="2400" u="sng" dirty="0"/>
            </a:br>
            <a:r>
              <a:rPr lang="zh-CN" altLang="zh-CN" sz="2400" dirty="0"/>
              <a:t>    </a:t>
            </a:r>
            <a:endParaRPr lang="en-US" altLang="zh-CN" sz="2400" dirty="0">
              <a:solidFill>
                <a:schemeClr val="tx1"/>
              </a:solidFill>
              <a:latin typeface="Times New Roman" panose="02020603050405020304" pitchFamily="18" charset="0"/>
              <a:ea typeface="宋体" panose="02010600030101010101" pitchFamily="2" charset="-122"/>
            </a:endParaRPr>
          </a:p>
        </p:txBody>
      </p:sp>
      <p:pic>
        <p:nvPicPr>
          <p:cNvPr id="80906" name="Picture 6" descr="2">
            <a:hlinkClick r:id="rId1" action="ppaction://hlinksldjump"/>
          </p:cNvPr>
          <p:cNvPicPr>
            <a:picLocks noChangeAspect="1"/>
          </p:cNvPicPr>
          <p:nvPr/>
        </p:nvPicPr>
        <p:blipFill>
          <a:blip r:embed="rId2"/>
          <a:stretch>
            <a:fillRect/>
          </a:stretch>
        </p:blipFill>
        <p:spPr>
          <a:xfrm>
            <a:off x="7353300" y="869950"/>
            <a:ext cx="887413" cy="1219200"/>
          </a:xfrm>
          <a:prstGeom prst="rect">
            <a:avLst/>
          </a:prstGeom>
          <a:noFill/>
          <a:ln w="9525">
            <a:noFill/>
          </a:ln>
        </p:spPr>
      </p:pic>
      <p:sp>
        <p:nvSpPr>
          <p:cNvPr id="2" name="圆角矩形 1"/>
          <p:cNvSpPr/>
          <p:nvPr/>
        </p:nvSpPr>
        <p:spPr bwMode="auto">
          <a:xfrm>
            <a:off x="554038" y="2851355"/>
            <a:ext cx="7891872" cy="884903"/>
          </a:xfrm>
          <a:prstGeom prst="roundRect">
            <a:avLst/>
          </a:prstGeom>
          <a:noFill/>
          <a:ln w="28575" cap="flat" cmpd="sng" algn="ctr">
            <a:solidFill>
              <a:schemeClr val="accent1">
                <a:lumMod val="75000"/>
              </a:schemeClr>
            </a:solid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ndParaRPr>
          </a:p>
        </p:txBody>
      </p:sp>
      <p:sp>
        <p:nvSpPr>
          <p:cNvPr id="3" name="TextBox 33"/>
          <p:cNvSpPr txBox="1"/>
          <p:nvPr/>
        </p:nvSpPr>
        <p:spPr>
          <a:xfrm>
            <a:off x="1759585" y="4097655"/>
            <a:ext cx="1588770"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effective</a:t>
            </a:r>
            <a:endParaRPr lang="en-US" altLang="zh-CN" sz="2400">
              <a:solidFill>
                <a:srgbClr val="FF0000"/>
              </a:solidFill>
              <a:latin typeface="Arial" panose="020B0604020202020204" pitchFamily="34" charset="0"/>
            </a:endParaRPr>
          </a:p>
        </p:txBody>
      </p:sp>
      <p:sp>
        <p:nvSpPr>
          <p:cNvPr id="4" name="TextBox 33"/>
          <p:cNvSpPr txBox="1"/>
          <p:nvPr/>
        </p:nvSpPr>
        <p:spPr>
          <a:xfrm>
            <a:off x="7002780" y="5601335"/>
            <a:ext cx="1819275"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exhibition</a:t>
            </a:r>
            <a:endParaRPr lang="en-US" altLang="zh-CN" sz="240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anim calcmode="discrete" valueType="clr">
                                      <p:cBhvr override="childStyle">
                                        <p:cTn id="1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gtEl>
                                        <p:attrNameLst>
                                          <p:attrName>fillcolor</p:attrName>
                                        </p:attrNameLst>
                                      </p:cBhvr>
                                      <p:tavLst>
                                        <p:tav tm="0">
                                          <p:val>
                                            <p:clrVal>
                                              <a:schemeClr val="accent2"/>
                                            </p:clrVal>
                                          </p:val>
                                        </p:tav>
                                        <p:tav tm="50000">
                                          <p:val>
                                            <p:clrVal>
                                              <a:schemeClr val="hlink"/>
                                            </p:clrVal>
                                          </p:val>
                                        </p:tav>
                                      </p:tavLst>
                                    </p:anim>
                                    <p:set>
                                      <p:cBhvr>
                                        <p:cTn id="16"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页脚占位符 4"/>
          <p:cNvSpPr txBox="1">
            <a:spLocks noGrp="1"/>
          </p:cNvSpPr>
          <p:nvPr/>
        </p:nvSpPr>
        <p:spPr>
          <a:xfrm>
            <a:off x="52482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80899"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dirty="0">
                <a:ea typeface="宋体" panose="02010600030101010101" pitchFamily="2" charset="-122"/>
              </a:rPr>
              <a:t>Task 1 Booking a stand</a:t>
            </a:r>
            <a:endParaRPr lang="zh-CN" altLang="en-US" sz="2800" dirty="0">
              <a:ea typeface="宋体" panose="02010600030101010101" pitchFamily="2" charset="-122"/>
            </a:endParaRPr>
          </a:p>
        </p:txBody>
      </p:sp>
      <p:grpSp>
        <p:nvGrpSpPr>
          <p:cNvPr id="80900" name="Group 19"/>
          <p:cNvGrpSpPr/>
          <p:nvPr/>
        </p:nvGrpSpPr>
        <p:grpSpPr>
          <a:xfrm>
            <a:off x="1068388" y="630238"/>
            <a:ext cx="693737" cy="728662"/>
            <a:chOff x="802" y="845"/>
            <a:chExt cx="827" cy="826"/>
          </a:xfrm>
        </p:grpSpPr>
        <p:sp>
          <p:nvSpPr>
            <p:cNvPr id="8090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090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090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0904" name="Rectangle 3"/>
          <p:cNvSpPr/>
          <p:nvPr/>
        </p:nvSpPr>
        <p:spPr>
          <a:xfrm>
            <a:off x="554038" y="765078"/>
            <a:ext cx="8589962" cy="5445222"/>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0" indent="0">
              <a:buNone/>
            </a:pPr>
            <a:r>
              <a:rPr lang="zh-CN" altLang="zh-CN" sz="2400" dirty="0" smtClean="0"/>
              <a:t>effective</a:t>
            </a:r>
            <a:r>
              <a:rPr lang="zh-CN" altLang="zh-CN" sz="2400" dirty="0"/>
              <a:t>	</a:t>
            </a:r>
            <a:r>
              <a:rPr lang="zh-CN" altLang="zh-CN" sz="2400" dirty="0" smtClean="0"/>
              <a:t>communicate </a:t>
            </a:r>
            <a:r>
              <a:rPr lang="en-US" altLang="zh-CN" sz="2400" dirty="0"/>
              <a:t> </a:t>
            </a:r>
            <a:r>
              <a:rPr lang="en-US" altLang="zh-CN" sz="2400" dirty="0" smtClean="0"/>
              <a:t> </a:t>
            </a:r>
            <a:r>
              <a:rPr lang="zh-CN" altLang="zh-CN" sz="2400" dirty="0" smtClean="0"/>
              <a:t>invitations</a:t>
            </a:r>
            <a:r>
              <a:rPr lang="en-US" altLang="zh-CN" sz="2400" dirty="0"/>
              <a:t> </a:t>
            </a:r>
            <a:r>
              <a:rPr lang="en-US" altLang="zh-CN" sz="2400" dirty="0" smtClean="0"/>
              <a:t> </a:t>
            </a:r>
            <a:r>
              <a:rPr lang="zh-CN" altLang="zh-CN" sz="2400" dirty="0" smtClean="0"/>
              <a:t>grab      </a:t>
            </a:r>
            <a:endParaRPr lang="zh-CN" altLang="zh-CN" sz="2400" dirty="0"/>
          </a:p>
          <a:p>
            <a:pPr marL="0" indent="0">
              <a:buNone/>
            </a:pPr>
            <a:r>
              <a:rPr lang="zh-CN" altLang="zh-CN" sz="2400" dirty="0"/>
              <a:t>exhibition    	impression      </a:t>
            </a:r>
            <a:r>
              <a:rPr lang="zh-CN" altLang="zh-CN" sz="2400" dirty="0" smtClean="0"/>
              <a:t>follow</a:t>
            </a:r>
            <a:r>
              <a:rPr lang="zh-CN" altLang="zh-CN" sz="2400" dirty="0"/>
              <a:t>-ups     </a:t>
            </a:r>
            <a:r>
              <a:rPr lang="zh-CN" altLang="zh-CN" sz="2400" dirty="0" smtClean="0"/>
              <a:t>promotional</a:t>
            </a:r>
            <a:endParaRPr lang="en-US" altLang="zh-CN" sz="2400" dirty="0" smtClean="0"/>
          </a:p>
          <a:p>
            <a:pPr marL="0" indent="0">
              <a:buNone/>
            </a:pPr>
            <a:endParaRPr lang="en-US" altLang="zh-CN" sz="2400" dirty="0"/>
          </a:p>
          <a:p>
            <a:r>
              <a:rPr lang="zh-CN" altLang="zh-CN" sz="2400" dirty="0"/>
              <a:t>Three important things should be taken into account when planning to attend a show.</a:t>
            </a:r>
            <a:endParaRPr lang="zh-CN" altLang="zh-CN" sz="2400" dirty="0"/>
          </a:p>
          <a:p>
            <a:r>
              <a:rPr lang="zh-CN" altLang="zh-CN" sz="2400" dirty="0"/>
              <a:t>Firstly, (3)</a:t>
            </a:r>
            <a:r>
              <a:rPr lang="zh-CN" altLang="zh-CN" sz="2400" u="sng" dirty="0"/>
              <a:t>　　　　</a:t>
            </a:r>
            <a:r>
              <a:rPr lang="zh-CN" altLang="zh-CN" sz="2400" dirty="0"/>
              <a:t>          to your prospects before the event takes place. It’s good if you do it in a personalized manner. Personalizing your means of contacting your clients will give your business a good first (4)</a:t>
            </a:r>
            <a:r>
              <a:rPr lang="zh-CN" altLang="zh-CN" sz="2400" u="sng" dirty="0"/>
              <a:t>　　　　</a:t>
            </a:r>
            <a:r>
              <a:rPr lang="zh-CN" altLang="zh-CN" sz="2400" dirty="0"/>
              <a:t>.     You can do these in many different ways. The common things that exhibitors do to entice customers are sending some custom-made (5)</a:t>
            </a:r>
            <a:r>
              <a:rPr lang="zh-CN" altLang="zh-CN" sz="2400" u="sng" dirty="0"/>
              <a:t>　　　　</a:t>
            </a:r>
            <a:r>
              <a:rPr lang="zh-CN" altLang="zh-CN" sz="2400" dirty="0"/>
              <a:t>, direct mailings, selling via phone calls, and handing out some tradeshow giveaways.</a:t>
            </a:r>
            <a:endParaRPr lang="zh-CN" altLang="zh-CN" sz="2400" dirty="0"/>
          </a:p>
          <a:p>
            <a:pPr marL="0" indent="0">
              <a:buNone/>
            </a:pPr>
            <a:r>
              <a:rPr lang="zh-CN" altLang="zh-CN" sz="2400" dirty="0" smtClean="0"/>
              <a:t>    </a:t>
            </a:r>
            <a:endParaRPr lang="en-US" altLang="zh-CN" sz="2400" dirty="0">
              <a:solidFill>
                <a:schemeClr val="tx1"/>
              </a:solidFill>
              <a:latin typeface="Times New Roman" panose="02020603050405020304" pitchFamily="18" charset="0"/>
              <a:ea typeface="宋体" panose="02010600030101010101" pitchFamily="2" charset="-122"/>
            </a:endParaRPr>
          </a:p>
        </p:txBody>
      </p:sp>
      <p:pic>
        <p:nvPicPr>
          <p:cNvPr id="80906" name="Picture 6" descr="2">
            <a:hlinkClick r:id="rId1" action="ppaction://hlinksldjump"/>
          </p:cNvPr>
          <p:cNvPicPr>
            <a:picLocks noChangeAspect="1"/>
          </p:cNvPicPr>
          <p:nvPr/>
        </p:nvPicPr>
        <p:blipFill>
          <a:blip r:embed="rId2"/>
          <a:stretch>
            <a:fillRect/>
          </a:stretch>
        </p:blipFill>
        <p:spPr>
          <a:xfrm>
            <a:off x="8336525" y="5314950"/>
            <a:ext cx="887413" cy="1219200"/>
          </a:xfrm>
          <a:prstGeom prst="rect">
            <a:avLst/>
          </a:prstGeom>
          <a:noFill/>
          <a:ln w="9525">
            <a:noFill/>
          </a:ln>
        </p:spPr>
      </p:pic>
      <p:sp>
        <p:nvSpPr>
          <p:cNvPr id="2" name="圆角矩形 1"/>
          <p:cNvSpPr/>
          <p:nvPr/>
        </p:nvSpPr>
        <p:spPr bwMode="auto">
          <a:xfrm>
            <a:off x="554038" y="765078"/>
            <a:ext cx="7891872" cy="884903"/>
          </a:xfrm>
          <a:prstGeom prst="roundRect">
            <a:avLst/>
          </a:prstGeom>
          <a:noFill/>
          <a:ln w="28575" cap="flat" cmpd="sng" algn="ctr">
            <a:solidFill>
              <a:schemeClr val="accent1">
                <a:lumMod val="75000"/>
              </a:schemeClr>
            </a:solid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ndParaRPr>
          </a:p>
        </p:txBody>
      </p:sp>
      <p:sp>
        <p:nvSpPr>
          <p:cNvPr id="4" name="TextBox 33"/>
          <p:cNvSpPr txBox="1"/>
          <p:nvPr/>
        </p:nvSpPr>
        <p:spPr>
          <a:xfrm>
            <a:off x="2306320" y="2877185"/>
            <a:ext cx="2270760"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communicate</a:t>
            </a:r>
            <a:endParaRPr lang="en-US" altLang="zh-CN" sz="2400">
              <a:solidFill>
                <a:srgbClr val="FF0000"/>
              </a:solidFill>
              <a:latin typeface="Arial" panose="020B0604020202020204" pitchFamily="34" charset="0"/>
            </a:endParaRPr>
          </a:p>
        </p:txBody>
      </p:sp>
      <p:sp>
        <p:nvSpPr>
          <p:cNvPr id="3" name="TextBox 33"/>
          <p:cNvSpPr txBox="1"/>
          <p:nvPr/>
        </p:nvSpPr>
        <p:spPr>
          <a:xfrm>
            <a:off x="1890395" y="4337050"/>
            <a:ext cx="1871345"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impression</a:t>
            </a:r>
            <a:endParaRPr lang="en-US" altLang="zh-CN" sz="2400">
              <a:solidFill>
                <a:srgbClr val="FF0000"/>
              </a:solidFill>
              <a:latin typeface="Arial" panose="020B0604020202020204" pitchFamily="34" charset="0"/>
            </a:endParaRPr>
          </a:p>
        </p:txBody>
      </p:sp>
      <p:sp>
        <p:nvSpPr>
          <p:cNvPr id="5" name="TextBox 33"/>
          <p:cNvSpPr txBox="1"/>
          <p:nvPr/>
        </p:nvSpPr>
        <p:spPr>
          <a:xfrm>
            <a:off x="7535545" y="5062855"/>
            <a:ext cx="1777365"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invitations</a:t>
            </a:r>
            <a:endParaRPr lang="en-US" altLang="zh-CN" sz="240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gtEl>
                                        <p:attrNameLst>
                                          <p:attrName>style.visibility</p:attrName>
                                        </p:attrNameLst>
                                      </p:cBhvr>
                                      <p:to>
                                        <p:strVal val="visible"/>
                                      </p:to>
                                    </p:set>
                                    <p:anim calcmode="discrete" valueType="clr">
                                      <p:cBhvr override="childStyle">
                                        <p:cTn id="1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gtEl>
                                        <p:attrNameLst>
                                          <p:attrName>fillcolor</p:attrName>
                                        </p:attrNameLst>
                                      </p:cBhvr>
                                      <p:tavLst>
                                        <p:tav tm="0">
                                          <p:val>
                                            <p:clrVal>
                                              <a:schemeClr val="accent2"/>
                                            </p:clrVal>
                                          </p:val>
                                        </p:tav>
                                        <p:tav tm="50000">
                                          <p:val>
                                            <p:clrVal>
                                              <a:schemeClr val="hlink"/>
                                            </p:clrVal>
                                          </p:val>
                                        </p:tav>
                                      </p:tavLst>
                                    </p:anim>
                                    <p:set>
                                      <p:cBhvr>
                                        <p:cTn id="16" dur="80"/>
                                        <p:tgtEl>
                                          <p:spTgt spid="3"/>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5"/>
                                        </p:tgtEl>
                                        <p:attrNameLst>
                                          <p:attrName>style.visibility</p:attrName>
                                        </p:attrNameLst>
                                      </p:cBhvr>
                                      <p:to>
                                        <p:strVal val="visible"/>
                                      </p:to>
                                    </p:set>
                                    <p:anim calcmode="discrete" valueType="clr">
                                      <p:cBhvr override="childStyle">
                                        <p:cTn id="21"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5"/>
                                        </p:tgtEl>
                                        <p:attrNameLst>
                                          <p:attrName>fillcolor</p:attrName>
                                        </p:attrNameLst>
                                      </p:cBhvr>
                                      <p:tavLst>
                                        <p:tav tm="0">
                                          <p:val>
                                            <p:clrVal>
                                              <a:schemeClr val="accent2"/>
                                            </p:clrVal>
                                          </p:val>
                                        </p:tav>
                                        <p:tav tm="50000">
                                          <p:val>
                                            <p:clrVal>
                                              <a:schemeClr val="hlink"/>
                                            </p:clrVal>
                                          </p:val>
                                        </p:tav>
                                      </p:tavLst>
                                    </p:anim>
                                    <p:set>
                                      <p:cBhvr>
                                        <p:cTn id="23"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页脚占位符 4"/>
          <p:cNvSpPr txBox="1">
            <a:spLocks noGrp="1"/>
          </p:cNvSpPr>
          <p:nvPr/>
        </p:nvSpPr>
        <p:spPr>
          <a:xfrm>
            <a:off x="52482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80899"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dirty="0">
                <a:ea typeface="宋体" panose="02010600030101010101" pitchFamily="2" charset="-122"/>
              </a:rPr>
              <a:t>Task 1 Booking a stand</a:t>
            </a:r>
            <a:endParaRPr lang="zh-CN" altLang="en-US" sz="2800" dirty="0">
              <a:ea typeface="宋体" panose="02010600030101010101" pitchFamily="2" charset="-122"/>
            </a:endParaRPr>
          </a:p>
        </p:txBody>
      </p:sp>
      <p:grpSp>
        <p:nvGrpSpPr>
          <p:cNvPr id="80900" name="Group 19"/>
          <p:cNvGrpSpPr/>
          <p:nvPr/>
        </p:nvGrpSpPr>
        <p:grpSpPr>
          <a:xfrm>
            <a:off x="1068388" y="630238"/>
            <a:ext cx="693737" cy="728662"/>
            <a:chOff x="802" y="845"/>
            <a:chExt cx="827" cy="826"/>
          </a:xfrm>
        </p:grpSpPr>
        <p:sp>
          <p:nvSpPr>
            <p:cNvPr id="8090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090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090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0904" name="Rectangle 3"/>
          <p:cNvSpPr/>
          <p:nvPr/>
        </p:nvSpPr>
        <p:spPr>
          <a:xfrm>
            <a:off x="412955" y="765078"/>
            <a:ext cx="8731045" cy="6009348"/>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0" indent="0">
              <a:buNone/>
            </a:pPr>
            <a:r>
              <a:rPr lang="zh-CN" altLang="zh-CN" sz="2400" dirty="0" smtClean="0"/>
              <a:t>effective</a:t>
            </a:r>
            <a:r>
              <a:rPr lang="zh-CN" altLang="zh-CN" sz="2400" dirty="0"/>
              <a:t>	</a:t>
            </a:r>
            <a:r>
              <a:rPr lang="zh-CN" altLang="zh-CN" sz="2400" dirty="0" smtClean="0"/>
              <a:t>communicate </a:t>
            </a:r>
            <a:r>
              <a:rPr lang="en-US" altLang="zh-CN" sz="2400" dirty="0"/>
              <a:t> </a:t>
            </a:r>
            <a:r>
              <a:rPr lang="en-US" altLang="zh-CN" sz="2400" dirty="0" smtClean="0"/>
              <a:t> </a:t>
            </a:r>
            <a:r>
              <a:rPr lang="zh-CN" altLang="zh-CN" sz="2400" dirty="0" smtClean="0"/>
              <a:t>invitations</a:t>
            </a:r>
            <a:r>
              <a:rPr lang="en-US" altLang="zh-CN" sz="2400" dirty="0"/>
              <a:t> </a:t>
            </a:r>
            <a:r>
              <a:rPr lang="en-US" altLang="zh-CN" sz="2400" dirty="0" smtClean="0"/>
              <a:t> </a:t>
            </a:r>
            <a:r>
              <a:rPr lang="zh-CN" altLang="zh-CN" sz="2400" dirty="0" smtClean="0"/>
              <a:t>grab      </a:t>
            </a:r>
            <a:endParaRPr lang="zh-CN" altLang="zh-CN" sz="2400" dirty="0"/>
          </a:p>
          <a:p>
            <a:pPr marL="0" indent="0">
              <a:buNone/>
            </a:pPr>
            <a:r>
              <a:rPr lang="zh-CN" altLang="zh-CN" sz="2400" dirty="0"/>
              <a:t>exhibition    	impression      </a:t>
            </a:r>
            <a:r>
              <a:rPr lang="zh-CN" altLang="zh-CN" sz="2400" dirty="0" smtClean="0"/>
              <a:t>follow</a:t>
            </a:r>
            <a:r>
              <a:rPr lang="zh-CN" altLang="zh-CN" sz="2400" dirty="0"/>
              <a:t>-ups     </a:t>
            </a:r>
            <a:r>
              <a:rPr lang="zh-CN" altLang="zh-CN" sz="2400" dirty="0" smtClean="0"/>
              <a:t>promotional</a:t>
            </a:r>
            <a:endParaRPr lang="en-US" altLang="zh-CN" sz="2400" dirty="0"/>
          </a:p>
          <a:p>
            <a:r>
              <a:rPr lang="zh-CN" altLang="zh-CN" sz="2400" dirty="0"/>
              <a:t>Secondly, create some (6)</a:t>
            </a:r>
            <a:r>
              <a:rPr lang="zh-CN" altLang="zh-CN" sz="2400" u="sng" dirty="0"/>
              <a:t>　　　　</a:t>
            </a:r>
            <a:r>
              <a:rPr lang="zh-CN" altLang="zh-CN" sz="2400" dirty="0"/>
              <a:t>         activities. This will help you to (7)</a:t>
            </a:r>
            <a:r>
              <a:rPr lang="zh-CN" altLang="zh-CN" sz="2400" u="sng" dirty="0"/>
              <a:t>　　　　</a:t>
            </a:r>
            <a:br>
              <a:rPr lang="zh-CN" altLang="zh-CN" sz="2400" u="sng" dirty="0"/>
            </a:br>
            <a:r>
              <a:rPr lang="zh-CN" altLang="zh-CN" sz="2400" dirty="0"/>
              <a:t>the attention of the attendees. The activities should be interactive and business-oriented. The common activities optimized during tradeshows are audio-visual programs, live demonstrations and hands-on activities.</a:t>
            </a:r>
            <a:endParaRPr lang="zh-CN" altLang="zh-CN" sz="2400" dirty="0"/>
          </a:p>
          <a:p>
            <a:r>
              <a:rPr lang="zh-CN" altLang="zh-CN" sz="2400" dirty="0"/>
              <a:t>Lastly, do a follow-up. (8)</a:t>
            </a:r>
            <a:r>
              <a:rPr lang="zh-CN" altLang="zh-CN" sz="2400" u="sng" dirty="0"/>
              <a:t>　　　　</a:t>
            </a:r>
            <a:r>
              <a:rPr lang="zh-CN" altLang="zh-CN" sz="2400" dirty="0"/>
              <a:t>      are done through personal phone calls and e-mails. It is of the essence that you establish your business identity by means of personal contacts.</a:t>
            </a:r>
            <a:r>
              <a:rPr lang="zh-CN" altLang="zh-CN" sz="2400" dirty="0" smtClean="0"/>
              <a:t>   </a:t>
            </a:r>
            <a:endParaRPr lang="en-US" altLang="zh-CN" sz="2400" dirty="0" smtClean="0"/>
          </a:p>
          <a:p>
            <a:pPr marL="0" indent="0">
              <a:buNone/>
            </a:pPr>
            <a:r>
              <a:rPr lang="zh-CN" altLang="zh-CN" sz="2400" dirty="0" smtClean="0"/>
              <a:t> </a:t>
            </a:r>
            <a:endParaRPr lang="en-US" altLang="zh-CN" sz="2400" dirty="0">
              <a:solidFill>
                <a:schemeClr val="tx1"/>
              </a:solidFill>
              <a:latin typeface="Times New Roman" panose="02020603050405020304" pitchFamily="18" charset="0"/>
              <a:ea typeface="宋体" panose="02010600030101010101" pitchFamily="2" charset="-122"/>
            </a:endParaRPr>
          </a:p>
        </p:txBody>
      </p:sp>
      <p:pic>
        <p:nvPicPr>
          <p:cNvPr id="80906" name="Picture 6" descr="2">
            <a:hlinkClick r:id="rId1" action="ppaction://hlinksldjump"/>
          </p:cNvPr>
          <p:cNvPicPr>
            <a:picLocks noChangeAspect="1"/>
          </p:cNvPicPr>
          <p:nvPr/>
        </p:nvPicPr>
        <p:blipFill>
          <a:blip r:embed="rId2"/>
          <a:stretch>
            <a:fillRect/>
          </a:stretch>
        </p:blipFill>
        <p:spPr>
          <a:xfrm>
            <a:off x="8336525" y="5314950"/>
            <a:ext cx="887413" cy="1219200"/>
          </a:xfrm>
          <a:prstGeom prst="rect">
            <a:avLst/>
          </a:prstGeom>
          <a:noFill/>
          <a:ln w="9525">
            <a:noFill/>
          </a:ln>
        </p:spPr>
      </p:pic>
      <p:sp>
        <p:nvSpPr>
          <p:cNvPr id="2" name="圆角矩形 1"/>
          <p:cNvSpPr/>
          <p:nvPr/>
        </p:nvSpPr>
        <p:spPr bwMode="auto">
          <a:xfrm>
            <a:off x="412955" y="773072"/>
            <a:ext cx="7891872" cy="884903"/>
          </a:xfrm>
          <a:prstGeom prst="roundRect">
            <a:avLst/>
          </a:prstGeom>
          <a:noFill/>
          <a:ln w="28575" cap="flat" cmpd="sng" algn="ctr">
            <a:solidFill>
              <a:schemeClr val="accent1">
                <a:lumMod val="75000"/>
              </a:schemeClr>
            </a:solidFill>
            <a:prstDash val="solid"/>
            <a:round/>
            <a:headEnd type="none" w="med" len="med"/>
            <a:tailEnd type="none" w="med" len="med"/>
          </a:ln>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ndParaRPr>
          </a:p>
        </p:txBody>
      </p:sp>
      <p:sp>
        <p:nvSpPr>
          <p:cNvPr id="5" name="TextBox 33"/>
          <p:cNvSpPr txBox="1"/>
          <p:nvPr/>
        </p:nvSpPr>
        <p:spPr>
          <a:xfrm>
            <a:off x="4561840" y="1573530"/>
            <a:ext cx="2144395" cy="460375"/>
          </a:xfrm>
          <a:prstGeom prst="rect">
            <a:avLst/>
          </a:prstGeom>
          <a:noFill/>
          <a:ln w="9525">
            <a:noFill/>
          </a:ln>
        </p:spPr>
        <p:txBody>
          <a:bodyPr wrap="square">
            <a:spAutoFit/>
          </a:bodyPr>
          <a:p>
            <a:r>
              <a:rPr lang="en-US" altLang="zh-CN" sz="2400" dirty="0" smtClean="0">
                <a:solidFill>
                  <a:srgbClr val="FF0000"/>
                </a:solidFill>
                <a:sym typeface="+mn-ea"/>
              </a:rPr>
              <a:t>promotional</a:t>
            </a:r>
            <a:endParaRPr lang="en-US" altLang="zh-CN" sz="2400">
              <a:solidFill>
                <a:srgbClr val="FF0000"/>
              </a:solidFill>
              <a:latin typeface="Arial" panose="020B0604020202020204" pitchFamily="34" charset="0"/>
            </a:endParaRPr>
          </a:p>
        </p:txBody>
      </p:sp>
      <p:sp>
        <p:nvSpPr>
          <p:cNvPr id="3" name="TextBox 33"/>
          <p:cNvSpPr txBox="1"/>
          <p:nvPr/>
        </p:nvSpPr>
        <p:spPr>
          <a:xfrm>
            <a:off x="3499485" y="2033905"/>
            <a:ext cx="2144395" cy="460375"/>
          </a:xfrm>
          <a:prstGeom prst="rect">
            <a:avLst/>
          </a:prstGeom>
          <a:noFill/>
          <a:ln w="9525">
            <a:noFill/>
          </a:ln>
        </p:spPr>
        <p:txBody>
          <a:bodyPr wrap="square">
            <a:spAutoFit/>
          </a:bodyPr>
          <a:p>
            <a:r>
              <a:rPr lang="en-US" altLang="zh-CN" sz="2400" dirty="0" smtClean="0">
                <a:solidFill>
                  <a:srgbClr val="FF0000"/>
                </a:solidFill>
                <a:sym typeface="+mn-ea"/>
              </a:rPr>
              <a:t>grab</a:t>
            </a:r>
            <a:endParaRPr lang="en-US" altLang="zh-CN" sz="2400">
              <a:solidFill>
                <a:srgbClr val="FF0000"/>
              </a:solidFill>
              <a:latin typeface="Arial" panose="020B0604020202020204" pitchFamily="34" charset="0"/>
            </a:endParaRPr>
          </a:p>
        </p:txBody>
      </p:sp>
      <p:sp>
        <p:nvSpPr>
          <p:cNvPr id="4" name="TextBox 33"/>
          <p:cNvSpPr txBox="1"/>
          <p:nvPr/>
        </p:nvSpPr>
        <p:spPr>
          <a:xfrm>
            <a:off x="4344670" y="3893185"/>
            <a:ext cx="1944370" cy="460375"/>
          </a:xfrm>
          <a:prstGeom prst="rect">
            <a:avLst/>
          </a:prstGeom>
          <a:noFill/>
          <a:ln w="9525">
            <a:noFill/>
          </a:ln>
        </p:spPr>
        <p:txBody>
          <a:bodyPr wrap="square">
            <a:spAutoFit/>
          </a:bodyPr>
          <a:p>
            <a:r>
              <a:rPr lang="en-US" altLang="zh-CN" sz="2400" dirty="0" smtClean="0">
                <a:solidFill>
                  <a:srgbClr val="FF0000"/>
                </a:solidFill>
                <a:sym typeface="+mn-ea"/>
              </a:rPr>
              <a:t>Follow-ups</a:t>
            </a:r>
            <a:endParaRPr lang="en-US" altLang="zh-CN" sz="240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gtEl>
                                        <p:attrNameLst>
                                          <p:attrName>style.visibility</p:attrName>
                                        </p:attrNameLst>
                                      </p:cBhvr>
                                      <p:to>
                                        <p:strVal val="visible"/>
                                      </p:to>
                                    </p:set>
                                    <p:anim calcmode="discrete" valueType="clr">
                                      <p:cBhvr override="childStyle">
                                        <p:cTn id="1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gtEl>
                                        <p:attrNameLst>
                                          <p:attrName>fillcolor</p:attrName>
                                        </p:attrNameLst>
                                      </p:cBhvr>
                                      <p:tavLst>
                                        <p:tav tm="0">
                                          <p:val>
                                            <p:clrVal>
                                              <a:schemeClr val="accent2"/>
                                            </p:clrVal>
                                          </p:val>
                                        </p:tav>
                                        <p:tav tm="50000">
                                          <p:val>
                                            <p:clrVal>
                                              <a:schemeClr val="hlink"/>
                                            </p:clrVal>
                                          </p:val>
                                        </p:tav>
                                      </p:tavLst>
                                    </p:anim>
                                    <p:set>
                                      <p:cBhvr>
                                        <p:cTn id="16" dur="80"/>
                                        <p:tgtEl>
                                          <p:spTgt spid="3"/>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4"/>
                                        </p:tgtEl>
                                        <p:attrNameLst>
                                          <p:attrName>style.visibility</p:attrName>
                                        </p:attrNameLst>
                                      </p:cBhvr>
                                      <p:to>
                                        <p:strVal val="visible"/>
                                      </p:to>
                                    </p:set>
                                    <p:anim calcmode="discrete" valueType="clr">
                                      <p:cBhvr override="childStyle">
                                        <p:cTn id="21"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4"/>
                                        </p:tgtEl>
                                        <p:attrNameLst>
                                          <p:attrName>fillcolor</p:attrName>
                                        </p:attrNameLst>
                                      </p:cBhvr>
                                      <p:tavLst>
                                        <p:tav tm="0">
                                          <p:val>
                                            <p:clrVal>
                                              <a:schemeClr val="accent2"/>
                                            </p:clrVal>
                                          </p:val>
                                        </p:tav>
                                        <p:tav tm="50000">
                                          <p:val>
                                            <p:clrVal>
                                              <a:schemeClr val="hlink"/>
                                            </p:clrVal>
                                          </p:val>
                                        </p:tav>
                                      </p:tavLst>
                                    </p:anim>
                                    <p:set>
                                      <p:cBhvr>
                                        <p:cTn id="23"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52227"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dirty="0">
                <a:ea typeface="宋体" panose="02010600030101010101" pitchFamily="2" charset="-122"/>
              </a:rPr>
              <a:t>Task 1 Booking a stand</a:t>
            </a:r>
            <a:endParaRPr lang="zh-CN" altLang="en-US" sz="2800" dirty="0">
              <a:ea typeface="宋体" panose="02010600030101010101" pitchFamily="2" charset="-122"/>
            </a:endParaRPr>
          </a:p>
        </p:txBody>
      </p:sp>
      <p:grpSp>
        <p:nvGrpSpPr>
          <p:cNvPr id="52228" name="Group 19"/>
          <p:cNvGrpSpPr/>
          <p:nvPr/>
        </p:nvGrpSpPr>
        <p:grpSpPr>
          <a:xfrm>
            <a:off x="1068388" y="630238"/>
            <a:ext cx="693737" cy="728662"/>
            <a:chOff x="802" y="845"/>
            <a:chExt cx="827" cy="826"/>
          </a:xfrm>
        </p:grpSpPr>
        <p:sp>
          <p:nvSpPr>
            <p:cNvPr id="52229"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2230"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2231"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52232" name="Rectangle 3"/>
          <p:cNvSpPr/>
          <p:nvPr/>
        </p:nvSpPr>
        <p:spPr>
          <a:xfrm>
            <a:off x="554038" y="698612"/>
            <a:ext cx="8589962" cy="6159387"/>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u="sng" dirty="0">
                <a:solidFill>
                  <a:schemeClr val="tx2"/>
                </a:solidFill>
                <a:latin typeface="Times New Roman" panose="02020603050405020304" pitchFamily="18" charset="0"/>
                <a:ea typeface="宋体" panose="02010600030101010101" pitchFamily="2" charset="-122"/>
              </a:rPr>
              <a:t>Activity 3 Role-play: Speaking</a:t>
            </a:r>
            <a:endParaRPr lang="en-US" altLang="zh-CN" sz="2800" u="sng" dirty="0">
              <a:solidFill>
                <a:schemeClr val="tx2"/>
              </a:solidFill>
              <a:latin typeface="Times New Roman" panose="02020603050405020304" pitchFamily="18" charset="0"/>
              <a:ea typeface="宋体" panose="02010600030101010101" pitchFamily="2" charset="-122"/>
            </a:endParaRPr>
          </a:p>
          <a:p>
            <a:pPr marL="609600" lvl="0" indent="-609600" algn="just">
              <a:buNone/>
            </a:pPr>
            <a:r>
              <a:rPr lang="en-US" altLang="zh-CN" sz="2400" u="sng" dirty="0">
                <a:solidFill>
                  <a:schemeClr val="tx1"/>
                </a:solidFill>
                <a:latin typeface="Times New Roman" panose="02020603050405020304" pitchFamily="18" charset="0"/>
              </a:rPr>
              <a:t>Student </a:t>
            </a:r>
            <a:r>
              <a:rPr lang="en-US" altLang="zh-CN" sz="2400" u="sng" dirty="0" smtClean="0">
                <a:solidFill>
                  <a:schemeClr val="tx1"/>
                </a:solidFill>
                <a:latin typeface="Times New Roman" panose="02020603050405020304" pitchFamily="18" charset="0"/>
              </a:rPr>
              <a:t>A</a:t>
            </a:r>
            <a:endParaRPr lang="en-US" altLang="zh-CN" sz="2400" dirty="0">
              <a:solidFill>
                <a:schemeClr val="tx1"/>
              </a:solidFill>
              <a:latin typeface="Times New Roman" panose="02020603050405020304" pitchFamily="18" charset="0"/>
            </a:endParaRPr>
          </a:p>
          <a:p>
            <a:pPr marL="0" lvl="0" indent="0" algn="just">
              <a:spcBef>
                <a:spcPts val="0"/>
              </a:spcBef>
              <a:buNone/>
            </a:pPr>
            <a:r>
              <a:rPr lang="en-US" altLang="zh-CN" sz="2400" dirty="0" smtClean="0"/>
              <a:t>You </a:t>
            </a:r>
            <a:r>
              <a:rPr lang="en-US" altLang="zh-CN" sz="2400" dirty="0"/>
              <a:t>are </a:t>
            </a:r>
            <a:r>
              <a:rPr lang="en-US" altLang="zh-CN" sz="2400" dirty="0" err="1"/>
              <a:t>Ms</a:t>
            </a:r>
            <a:r>
              <a:rPr lang="en-US" altLang="zh-CN" sz="2400" dirty="0"/>
              <a:t> Smith, an employee from a </a:t>
            </a:r>
            <a:r>
              <a:rPr lang="en-US" altLang="zh-CN" sz="2400" dirty="0" smtClean="0"/>
              <a:t>company interested </a:t>
            </a:r>
            <a:r>
              <a:rPr lang="en-US" altLang="zh-CN" sz="2400" dirty="0"/>
              <a:t>in exhibiting at the Shanghai International Luxury Living and Interior Furnishing Exhibition [July 22-24 2021, Shanghai New International Expo Center (SNIEC)]. Enquire about the registration procedures of booking a stand on line and then complete the registration form</a:t>
            </a:r>
            <a:r>
              <a:rPr lang="en-US" altLang="zh-CN" sz="2400" dirty="0" smtClean="0"/>
              <a:t>.</a:t>
            </a:r>
            <a:endParaRPr lang="en-US" altLang="zh-CN" sz="2400" dirty="0" smtClean="0"/>
          </a:p>
          <a:p>
            <a:pPr marL="609600" lvl="0" indent="-609600" algn="just">
              <a:buNone/>
            </a:pPr>
            <a:r>
              <a:rPr lang="en-US" altLang="zh-CN" sz="2400" u="sng" dirty="0" smtClean="0">
                <a:solidFill>
                  <a:schemeClr val="tx1"/>
                </a:solidFill>
                <a:latin typeface="Times New Roman" panose="02020603050405020304" pitchFamily="18" charset="0"/>
              </a:rPr>
              <a:t>Student </a:t>
            </a:r>
            <a:r>
              <a:rPr lang="en-US" altLang="zh-CN" sz="2400" u="sng" dirty="0">
                <a:solidFill>
                  <a:schemeClr val="tx1"/>
                </a:solidFill>
                <a:latin typeface="Times New Roman" panose="02020603050405020304" pitchFamily="18" charset="0"/>
              </a:rPr>
              <a:t>B</a:t>
            </a:r>
            <a:endParaRPr lang="en-US" altLang="zh-CN" sz="2400" dirty="0">
              <a:solidFill>
                <a:schemeClr val="tx1"/>
              </a:solidFill>
              <a:latin typeface="Times New Roman" panose="02020603050405020304" pitchFamily="18" charset="0"/>
            </a:endParaRPr>
          </a:p>
          <a:p>
            <a:pPr marL="0" indent="0">
              <a:buNone/>
            </a:pPr>
            <a:r>
              <a:rPr lang="en-US" altLang="zh-CN" sz="2400" dirty="0" smtClean="0"/>
              <a:t>You </a:t>
            </a:r>
            <a:r>
              <a:rPr lang="en-US" altLang="zh-CN" sz="2400" dirty="0"/>
              <a:t>are Mr. </a:t>
            </a:r>
            <a:r>
              <a:rPr lang="en-US" altLang="zh-CN" sz="2400" dirty="0"/>
              <a:t>Liu, an employee from the Shanghai International Luxury Living and Interior Furnishing Exhibition. Answer Student A’s questions and provide as much information as you can based on the website about registration service of the exhibition</a:t>
            </a:r>
            <a:r>
              <a:rPr lang="en-US" altLang="zh-CN" sz="2800" dirty="0"/>
              <a:t>.</a:t>
            </a:r>
            <a:endParaRPr lang="zh-CN" altLang="zh-CN" sz="2800" dirty="0"/>
          </a:p>
          <a:p>
            <a:pPr marL="0" indent="0">
              <a:buNone/>
            </a:pPr>
            <a:endParaRPr lang="zh-CN" altLang="zh-CN" sz="2800" dirty="0"/>
          </a:p>
        </p:txBody>
      </p:sp>
      <p:pic>
        <p:nvPicPr>
          <p:cNvPr id="52234" name="Picture 6" descr="2">
            <a:hlinkClick r:id="rId1" action="ppaction://hlinksldjump"/>
          </p:cNvPr>
          <p:cNvPicPr>
            <a:picLocks noChangeAspect="1"/>
          </p:cNvPicPr>
          <p:nvPr/>
        </p:nvPicPr>
        <p:blipFill>
          <a:blip r:embed="rId2"/>
          <a:stretch>
            <a:fillRect/>
          </a:stretch>
        </p:blipFill>
        <p:spPr>
          <a:xfrm>
            <a:off x="7353300" y="86995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68611"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2800">
                <a:latin typeface="Arial" panose="020B0604020202020204" pitchFamily="34" charset="0"/>
                <a:ea typeface="宋体" panose="02010600030101010101" pitchFamily="2" charset="-122"/>
              </a:rPr>
              <a:t>Task 2 </a:t>
            </a:r>
            <a:r>
              <a:rPr lang="en-US" altLang="zh-CN" sz="3200">
                <a:latin typeface="Arial" panose="020B0604020202020204" pitchFamily="34" charset="0"/>
              </a:rPr>
              <a:t>Arranging Shipping </a:t>
            </a:r>
            <a:endParaRPr lang="zh-CN" altLang="en-US" sz="3200" dirty="0">
              <a:latin typeface="Arial" panose="020B0604020202020204" pitchFamily="34" charset="0"/>
            </a:endParaRPr>
          </a:p>
        </p:txBody>
      </p:sp>
      <p:grpSp>
        <p:nvGrpSpPr>
          <p:cNvPr id="68612" name="Group 19"/>
          <p:cNvGrpSpPr/>
          <p:nvPr/>
        </p:nvGrpSpPr>
        <p:grpSpPr>
          <a:xfrm>
            <a:off x="1068388" y="630238"/>
            <a:ext cx="693737" cy="728662"/>
            <a:chOff x="802" y="845"/>
            <a:chExt cx="827" cy="826"/>
          </a:xfrm>
        </p:grpSpPr>
        <p:sp>
          <p:nvSpPr>
            <p:cNvPr id="6861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6861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6861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68616" name="Rectangle 3"/>
          <p:cNvSpPr/>
          <p:nvPr/>
        </p:nvSpPr>
        <p:spPr>
          <a:xfrm>
            <a:off x="554038" y="815975"/>
            <a:ext cx="8170862" cy="501332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a:t>tremendous </a:t>
            </a:r>
            <a:r>
              <a:rPr lang="en-US" altLang="zh-CN" i="1"/>
              <a:t>adj.</a:t>
            </a:r>
            <a:r>
              <a:rPr lang="en-US" altLang="zh-CN"/>
              <a:t> </a:t>
            </a:r>
            <a:r>
              <a:rPr lang="zh-CN" altLang="en-US" dirty="0"/>
              <a:t>极大的，巨大的</a:t>
            </a:r>
            <a:endParaRPr lang="zh-CN" altLang="en-US" dirty="0"/>
          </a:p>
          <a:p>
            <a:pPr marL="609600" lvl="0" indent="-609600">
              <a:buNone/>
            </a:pPr>
            <a:r>
              <a:rPr lang="en-US" altLang="zh-CN"/>
              <a:t>numerous </a:t>
            </a:r>
            <a:r>
              <a:rPr lang="en-US" altLang="zh-CN" i="1"/>
              <a:t>adj</a:t>
            </a:r>
            <a:r>
              <a:rPr lang="en-US" altLang="zh-CN"/>
              <a:t>. </a:t>
            </a:r>
            <a:r>
              <a:rPr lang="zh-CN" altLang="en-US" dirty="0"/>
              <a:t>许多的，很多的</a:t>
            </a:r>
            <a:endParaRPr lang="zh-CN" altLang="en-US" dirty="0"/>
          </a:p>
          <a:p>
            <a:pPr marL="609600" lvl="0" indent="-609600">
              <a:buNone/>
            </a:pPr>
            <a:r>
              <a:rPr lang="en-US" altLang="zh-CN"/>
              <a:t>fragile </a:t>
            </a:r>
            <a:r>
              <a:rPr lang="en-US" altLang="zh-CN" i="1"/>
              <a:t>adj.</a:t>
            </a:r>
            <a:r>
              <a:rPr lang="en-US" altLang="zh-CN"/>
              <a:t> </a:t>
            </a:r>
            <a:r>
              <a:rPr lang="zh-CN" altLang="en-US" dirty="0"/>
              <a:t>脆的，易碎的</a:t>
            </a:r>
            <a:endParaRPr lang="zh-CN" altLang="en-US" dirty="0"/>
          </a:p>
          <a:p>
            <a:pPr marL="609600" lvl="0" indent="-609600">
              <a:buNone/>
            </a:pPr>
            <a:r>
              <a:rPr lang="en-US" altLang="zh-CN"/>
              <a:t>drayage</a:t>
            </a:r>
            <a:r>
              <a:rPr lang="en-US" altLang="zh-CN" i="1"/>
              <a:t> n. </a:t>
            </a:r>
            <a:r>
              <a:rPr lang="zh-CN" altLang="en-US" dirty="0"/>
              <a:t>运货马车运送，运货马车运费</a:t>
            </a:r>
            <a:endParaRPr lang="zh-CN" altLang="en-US" dirty="0"/>
          </a:p>
          <a:p>
            <a:pPr marL="609600" lvl="0" indent="-609600">
              <a:buNone/>
            </a:pPr>
            <a:r>
              <a:rPr lang="en-US" altLang="zh-CN"/>
              <a:t>freight </a:t>
            </a:r>
            <a:r>
              <a:rPr lang="en-US" altLang="zh-CN" i="1"/>
              <a:t>v</a:t>
            </a:r>
            <a:r>
              <a:rPr lang="en-US" altLang="zh-CN"/>
              <a:t>. </a:t>
            </a:r>
            <a:r>
              <a:rPr lang="zh-CN" altLang="en-US" dirty="0"/>
              <a:t>运送，</a:t>
            </a:r>
            <a:r>
              <a:rPr lang="zh-CN" altLang="en-US" i="1" dirty="0"/>
              <a:t> </a:t>
            </a:r>
            <a:r>
              <a:rPr lang="en-US" altLang="zh-CN" i="1"/>
              <a:t>n. </a:t>
            </a:r>
            <a:r>
              <a:rPr lang="zh-CN" altLang="en-US" dirty="0"/>
              <a:t>货运，运费</a:t>
            </a:r>
            <a:endParaRPr lang="zh-CN" altLang="en-US" dirty="0"/>
          </a:p>
          <a:p>
            <a:pPr marL="609600" lvl="0" indent="-609600">
              <a:buNone/>
            </a:pPr>
            <a:r>
              <a:rPr lang="en-US" altLang="zh-CN"/>
              <a:t>carpet </a:t>
            </a:r>
            <a:r>
              <a:rPr lang="en-US" altLang="zh-CN" i="1"/>
              <a:t>v.</a:t>
            </a:r>
            <a:r>
              <a:rPr lang="en-US" altLang="zh-CN"/>
              <a:t> </a:t>
            </a:r>
            <a:r>
              <a:rPr lang="zh-CN" altLang="en-US" dirty="0"/>
              <a:t>在</a:t>
            </a:r>
            <a:r>
              <a:rPr lang="en-US" altLang="zh-CN"/>
              <a:t>…</a:t>
            </a:r>
            <a:r>
              <a:rPr lang="zh-CN" altLang="en-US" dirty="0"/>
              <a:t>上铺地毯，</a:t>
            </a:r>
            <a:r>
              <a:rPr lang="en-US" altLang="zh-CN" i="1"/>
              <a:t>n. </a:t>
            </a:r>
            <a:r>
              <a:rPr lang="zh-CN" altLang="en-US" dirty="0"/>
              <a:t>地毯</a:t>
            </a:r>
            <a:endParaRPr lang="zh-CN" altLang="en-US" dirty="0"/>
          </a:p>
          <a:p>
            <a:pPr marL="609600" lvl="0" indent="-609600">
              <a:buNone/>
            </a:pPr>
            <a:r>
              <a:rPr lang="en-US" altLang="zh-CN"/>
              <a:t>inbound </a:t>
            </a:r>
            <a:r>
              <a:rPr lang="en-US" altLang="zh-CN" i="1"/>
              <a:t>adj. </a:t>
            </a:r>
            <a:r>
              <a:rPr lang="zh-CN" altLang="en-US" dirty="0"/>
              <a:t>入境的</a:t>
            </a:r>
            <a:endParaRPr lang="zh-CN" altLang="en-US" dirty="0"/>
          </a:p>
          <a:p>
            <a:pPr marL="609600" lvl="0" indent="-609600">
              <a:buNone/>
            </a:pPr>
            <a:r>
              <a:rPr lang="en-US" altLang="zh-CN"/>
              <a:t>quote </a:t>
            </a:r>
            <a:r>
              <a:rPr lang="en-US" altLang="zh-CN" i="1"/>
              <a:t>v.</a:t>
            </a:r>
            <a:r>
              <a:rPr lang="en-US" altLang="zh-CN"/>
              <a:t> </a:t>
            </a:r>
            <a:r>
              <a:rPr lang="zh-CN" altLang="en-US" dirty="0"/>
              <a:t>报价</a:t>
            </a:r>
            <a:endParaRPr lang="zh-CN" altLang="en-US" dirty="0"/>
          </a:p>
          <a:p>
            <a:pPr marL="609600" lvl="0" indent="-609600">
              <a:buNone/>
            </a:pPr>
            <a:r>
              <a:rPr lang="en-US" altLang="zh-CN"/>
              <a:t>outbound </a:t>
            </a:r>
            <a:r>
              <a:rPr lang="en-US" altLang="zh-CN" i="1"/>
              <a:t>adj. </a:t>
            </a:r>
            <a:r>
              <a:rPr lang="zh-CN" altLang="en-US" dirty="0"/>
              <a:t>出站，驶向外国的</a:t>
            </a:r>
            <a:endParaRPr lang="zh-CN" altLang="en-US" dirty="0"/>
          </a:p>
        </p:txBody>
      </p:sp>
      <p:pic>
        <p:nvPicPr>
          <p:cNvPr id="68618" name="Picture 6" descr="2">
            <a:hlinkClick r:id="rId1" action="ppaction://hlinksldjump"/>
          </p:cNvPr>
          <p:cNvPicPr>
            <a:picLocks noChangeAspect="1"/>
          </p:cNvPicPr>
          <p:nvPr/>
        </p:nvPicPr>
        <p:blipFill>
          <a:blip r:embed="rId2"/>
          <a:stretch>
            <a:fillRect/>
          </a:stretch>
        </p:blipFill>
        <p:spPr>
          <a:xfrm>
            <a:off x="6553200" y="34798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54275" name="Text Box 38"/>
          <p:cNvSpPr txBox="1"/>
          <p:nvPr/>
        </p:nvSpPr>
        <p:spPr>
          <a:xfrm>
            <a:off x="784225" y="285750"/>
            <a:ext cx="7900988" cy="579438"/>
          </a:xfrm>
          <a:prstGeom prst="rect">
            <a:avLst/>
          </a:prstGeom>
          <a:solidFill>
            <a:srgbClr val="FF99CC"/>
          </a:solidFill>
          <a:ln w="28575">
            <a:noFill/>
          </a:ln>
        </p:spPr>
        <p:txBody>
          <a:bodyPr>
            <a:spAutoFit/>
          </a:bodyPr>
          <a:lstStyle/>
          <a:p>
            <a:r>
              <a:rPr lang="en-US" altLang="zh-CN" sz="3200">
                <a:latin typeface="Times New Roman" panose="02020603050405020304" pitchFamily="18" charset="0"/>
                <a:ea typeface="宋体" panose="02010600030101010101" pitchFamily="2" charset="-122"/>
              </a:rPr>
              <a:t>Task 2 </a:t>
            </a:r>
            <a:r>
              <a:rPr lang="en-US" altLang="zh-CN" sz="3200">
                <a:latin typeface="Times New Roman" panose="02020603050405020304" pitchFamily="18" charset="0"/>
              </a:rPr>
              <a:t>Arranging Shipping</a:t>
            </a:r>
            <a:r>
              <a:rPr lang="en-US" altLang="zh-CN">
                <a:latin typeface="Arial" panose="020B0604020202020204" pitchFamily="34" charset="0"/>
              </a:rPr>
              <a:t> </a:t>
            </a:r>
            <a:endParaRPr lang="zh-CN" altLang="en-US" dirty="0">
              <a:latin typeface="Arial" panose="020B0604020202020204" pitchFamily="34" charset="0"/>
            </a:endParaRPr>
          </a:p>
        </p:txBody>
      </p:sp>
      <p:grpSp>
        <p:nvGrpSpPr>
          <p:cNvPr id="54276" name="Group 19"/>
          <p:cNvGrpSpPr/>
          <p:nvPr/>
        </p:nvGrpSpPr>
        <p:grpSpPr>
          <a:xfrm>
            <a:off x="1068388" y="630238"/>
            <a:ext cx="693737" cy="728662"/>
            <a:chOff x="802" y="845"/>
            <a:chExt cx="827" cy="826"/>
          </a:xfrm>
        </p:grpSpPr>
        <p:sp>
          <p:nvSpPr>
            <p:cNvPr id="5427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427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427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54280" name="Rectangle 3"/>
          <p:cNvSpPr/>
          <p:nvPr/>
        </p:nvSpPr>
        <p:spPr>
          <a:xfrm>
            <a:off x="554038" y="1101725"/>
            <a:ext cx="8589962" cy="514985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a:solidFill>
                  <a:schemeClr val="tx1"/>
                </a:solidFill>
                <a:latin typeface="Times New Roman" panose="02020603050405020304" pitchFamily="18" charset="0"/>
              </a:rPr>
              <a:t>Activity 1 Matching </a:t>
            </a:r>
            <a:endParaRPr lang="en-US" altLang="zh-CN" sz="2800">
              <a:solidFill>
                <a:schemeClr val="tx1"/>
              </a:solidFill>
              <a:latin typeface="Times New Roman" panose="02020603050405020304" pitchFamily="18" charset="0"/>
            </a:endParaRPr>
          </a:p>
          <a:p>
            <a:pPr marL="609600" lvl="0" indent="-609600">
              <a:buNone/>
            </a:pPr>
            <a:r>
              <a:rPr lang="en-US" altLang="zh-CN" sz="2800">
                <a:solidFill>
                  <a:schemeClr val="tx1"/>
                </a:solidFill>
                <a:latin typeface="Times New Roman" panose="02020603050405020304" pitchFamily="18" charset="0"/>
              </a:rPr>
              <a:t>Match the synonyms.</a:t>
            </a:r>
            <a:endParaRPr lang="en-US" altLang="zh-CN" sz="2800">
              <a:solidFill>
                <a:schemeClr val="tx1"/>
              </a:solidFill>
              <a:latin typeface="Times New Roman" panose="02020603050405020304" pitchFamily="18" charset="0"/>
            </a:endParaRPr>
          </a:p>
          <a:p>
            <a:pPr marL="609600" lvl="0" indent="-609600">
              <a:buNone/>
            </a:pPr>
            <a:r>
              <a:rPr lang="en-US" altLang="zh-CN" i="1">
                <a:solidFill>
                  <a:schemeClr val="tx1"/>
                </a:solidFill>
              </a:rPr>
              <a:t>(1) tremendous              a. paper box</a:t>
            </a:r>
            <a:endParaRPr lang="en-US" altLang="zh-CN" i="1">
              <a:solidFill>
                <a:schemeClr val="tx1"/>
              </a:solidFill>
            </a:endParaRPr>
          </a:p>
          <a:p>
            <a:pPr marL="609600" lvl="0" indent="-609600">
              <a:buNone/>
            </a:pPr>
            <a:r>
              <a:rPr lang="en-US" altLang="zh-CN" i="1">
                <a:solidFill>
                  <a:schemeClr val="tx1"/>
                </a:solidFill>
              </a:rPr>
              <a:t>(2) carton                       b. breakable</a:t>
            </a:r>
            <a:endParaRPr lang="en-US" altLang="zh-CN" i="1">
              <a:solidFill>
                <a:schemeClr val="tx1"/>
              </a:solidFill>
            </a:endParaRPr>
          </a:p>
          <a:p>
            <a:pPr marL="609600" lvl="0" indent="-609600">
              <a:buNone/>
            </a:pPr>
            <a:r>
              <a:rPr lang="en-US" altLang="zh-CN" i="1">
                <a:solidFill>
                  <a:schemeClr val="tx1"/>
                </a:solidFill>
              </a:rPr>
              <a:t>(3) numerous                 c. research</a:t>
            </a:r>
            <a:endParaRPr lang="en-US" altLang="zh-CN" i="1">
              <a:solidFill>
                <a:schemeClr val="tx1"/>
              </a:solidFill>
            </a:endParaRPr>
          </a:p>
          <a:p>
            <a:pPr marL="609600" lvl="0" indent="-609600">
              <a:buNone/>
            </a:pPr>
            <a:r>
              <a:rPr lang="en-US" altLang="zh-CN" i="1">
                <a:solidFill>
                  <a:schemeClr val="tx1"/>
                </a:solidFill>
              </a:rPr>
              <a:t>(4) fragile                       d. safeguard</a:t>
            </a:r>
            <a:endParaRPr lang="en-US" altLang="zh-CN" i="1">
              <a:solidFill>
                <a:schemeClr val="tx1"/>
              </a:solidFill>
            </a:endParaRPr>
          </a:p>
          <a:p>
            <a:pPr marL="609600" lvl="0" indent="-609600">
              <a:buNone/>
            </a:pPr>
            <a:r>
              <a:rPr lang="en-US" altLang="zh-CN" i="1">
                <a:solidFill>
                  <a:schemeClr val="tx1"/>
                </a:solidFill>
              </a:rPr>
              <a:t>(5) survey                       e. a lot of</a:t>
            </a:r>
            <a:endParaRPr lang="en-US" altLang="zh-CN" i="1">
              <a:solidFill>
                <a:schemeClr val="tx1"/>
              </a:solidFill>
            </a:endParaRPr>
          </a:p>
          <a:p>
            <a:pPr marL="609600" lvl="0" indent="-609600">
              <a:buNone/>
            </a:pPr>
            <a:r>
              <a:rPr lang="en-US" altLang="zh-CN" i="1">
                <a:solidFill>
                  <a:schemeClr val="tx1"/>
                </a:solidFill>
              </a:rPr>
              <a:t>(6) protection</a:t>
            </a:r>
            <a:r>
              <a:rPr lang="en-US" altLang="zh-CN">
                <a:solidFill>
                  <a:schemeClr val="tx1"/>
                </a:solidFill>
              </a:rPr>
              <a:t>                 f. great</a:t>
            </a:r>
            <a:r>
              <a:rPr lang="en-US" altLang="zh-CN"/>
              <a:t> </a:t>
            </a:r>
            <a:endParaRPr lang="en-US" altLang="zh-CN"/>
          </a:p>
          <a:p>
            <a:pPr marL="609600" lvl="0" indent="-609600">
              <a:buNone/>
            </a:pPr>
            <a:r>
              <a:rPr lang="en-US" altLang="zh-CN"/>
              <a:t> (1)f     (2)a   (3)e  (4)b   (5) c   (6) d</a:t>
            </a:r>
            <a:endParaRPr lang="en-US" altLang="zh-CN"/>
          </a:p>
        </p:txBody>
      </p:sp>
      <p:pic>
        <p:nvPicPr>
          <p:cNvPr id="54281" name="图片 54280" descr="imagesCA0Z1IZ3"/>
          <p:cNvPicPr>
            <a:picLocks noChangeAspect="1"/>
          </p:cNvPicPr>
          <p:nvPr/>
        </p:nvPicPr>
        <p:blipFill>
          <a:blip r:embed="rId1"/>
          <a:stretch>
            <a:fillRect/>
          </a:stretch>
        </p:blipFill>
        <p:spPr>
          <a:xfrm>
            <a:off x="247650" y="5711825"/>
            <a:ext cx="533400" cy="533400"/>
          </a:xfrm>
          <a:prstGeom prst="rect">
            <a:avLst/>
          </a:prstGeom>
          <a:noFill/>
          <a:ln w="9525">
            <a:noFill/>
          </a:ln>
        </p:spPr>
      </p:pic>
      <p:pic>
        <p:nvPicPr>
          <p:cNvPr id="54282" name="Picture 6" descr="2">
            <a:hlinkClick r:id="rId2" action="ppaction://hlinksldjump"/>
          </p:cNvPr>
          <p:cNvPicPr>
            <a:picLocks noChangeAspect="1"/>
          </p:cNvPicPr>
          <p:nvPr/>
        </p:nvPicPr>
        <p:blipFill>
          <a:blip r:embed="rId3"/>
          <a:stretch>
            <a:fillRect/>
          </a:stretch>
        </p:blipFill>
        <p:spPr>
          <a:xfrm>
            <a:off x="1085850" y="56388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280">
                                            <p:txEl>
                                              <p:pRg st="8" end="8"/>
                                            </p:txEl>
                                          </p:spTgt>
                                        </p:tgtEl>
                                        <p:attrNameLst>
                                          <p:attrName>style.visibility</p:attrName>
                                        </p:attrNameLst>
                                      </p:cBhvr>
                                      <p:to>
                                        <p:strVal val="visible"/>
                                      </p:to>
                                    </p:set>
                                    <p:anim calcmode="lin" valueType="num">
                                      <p:cBhvr additive="base">
                                        <p:cTn id="7" dur="500" fill="hold"/>
                                        <p:tgtEl>
                                          <p:spTgt spid="54280">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8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55299"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2 Arranging Shipping</a:t>
            </a:r>
            <a:endParaRPr lang="zh-CN" altLang="en-US" sz="3200" dirty="0">
              <a:latin typeface="Times New Roman" panose="02020603050405020304" pitchFamily="18" charset="0"/>
            </a:endParaRPr>
          </a:p>
        </p:txBody>
      </p:sp>
      <p:grpSp>
        <p:nvGrpSpPr>
          <p:cNvPr id="55300" name="Group 19"/>
          <p:cNvGrpSpPr/>
          <p:nvPr/>
        </p:nvGrpSpPr>
        <p:grpSpPr>
          <a:xfrm>
            <a:off x="1068388" y="630238"/>
            <a:ext cx="693737" cy="728662"/>
            <a:chOff x="802" y="845"/>
            <a:chExt cx="827" cy="826"/>
          </a:xfrm>
        </p:grpSpPr>
        <p:sp>
          <p:nvSpPr>
            <p:cNvPr id="5530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530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530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55304" name="Rectangle 3"/>
          <p:cNvSpPr/>
          <p:nvPr/>
        </p:nvSpPr>
        <p:spPr>
          <a:xfrm>
            <a:off x="554038" y="1101725"/>
            <a:ext cx="8589962" cy="474980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en-US" altLang="zh-CN" sz="2800" dirty="0">
                <a:solidFill>
                  <a:schemeClr val="tx1"/>
                </a:solidFill>
                <a:latin typeface="Times New Roman" panose="02020603050405020304" pitchFamily="18" charset="0"/>
              </a:rPr>
              <a:t>Activity 2 Listening</a:t>
            </a:r>
            <a:endParaRPr lang="en-US" altLang="zh-CN" sz="2800" dirty="0">
              <a:solidFill>
                <a:schemeClr val="tx1"/>
              </a:solidFill>
              <a:latin typeface="Times New Roman" panose="02020603050405020304" pitchFamily="18" charset="0"/>
            </a:endParaRPr>
          </a:p>
          <a:p>
            <a:pPr marL="609600" indent="-609600" algn="just">
              <a:buNone/>
            </a:pPr>
            <a:r>
              <a:rPr lang="en-US" altLang="zh-CN" sz="2800" b="0" dirty="0">
                <a:solidFill>
                  <a:schemeClr val="tx1"/>
                </a:solidFill>
                <a:latin typeface="Times New Roman" panose="02020603050405020304" pitchFamily="18" charset="0"/>
              </a:rPr>
              <a:t>   </a:t>
            </a:r>
            <a:r>
              <a:rPr lang="en-US" altLang="zh-CN" sz="2800" b="0" i="1" dirty="0">
                <a:solidFill>
                  <a:schemeClr val="tx1"/>
                </a:solidFill>
              </a:rPr>
              <a:t>Listen to the dialogue between an exhibitor and an employee from the shipping company. Choose the correct answer from the four choices</a:t>
            </a:r>
            <a:r>
              <a:rPr lang="en-US" altLang="zh-CN" sz="2800" b="0" i="1" dirty="0" smtClean="0">
                <a:solidFill>
                  <a:schemeClr val="tx1"/>
                </a:solidFill>
              </a:rPr>
              <a:t>.</a:t>
            </a:r>
            <a:endParaRPr lang="en-US" altLang="zh-CN" sz="2800" b="0" dirty="0">
              <a:solidFill>
                <a:schemeClr val="tx1"/>
              </a:solidFill>
              <a:latin typeface="Times New Roman" panose="02020603050405020304" pitchFamily="18" charset="0"/>
            </a:endParaRPr>
          </a:p>
          <a:p>
            <a:pPr marL="609600" lvl="0" indent="-609600" algn="just">
              <a:buNone/>
            </a:pPr>
            <a:r>
              <a:rPr lang="en-US" altLang="zh-CN" dirty="0"/>
              <a:t>   1 A  </a:t>
            </a:r>
            <a:endParaRPr lang="en-US" altLang="zh-CN" dirty="0"/>
          </a:p>
          <a:p>
            <a:pPr marL="609600" lvl="0" indent="-609600" algn="just">
              <a:buNone/>
            </a:pPr>
            <a:r>
              <a:rPr lang="en-US" altLang="zh-CN" dirty="0"/>
              <a:t>   2 B  </a:t>
            </a:r>
            <a:endParaRPr lang="en-US" altLang="zh-CN" dirty="0"/>
          </a:p>
          <a:p>
            <a:pPr marL="609600" lvl="0" indent="-609600" algn="just">
              <a:buNone/>
            </a:pPr>
            <a:r>
              <a:rPr lang="en-US" altLang="zh-CN" dirty="0"/>
              <a:t>   3 B  </a:t>
            </a:r>
            <a:endParaRPr lang="en-US" altLang="zh-CN" dirty="0"/>
          </a:p>
          <a:p>
            <a:pPr marL="609600" lvl="0" indent="-609600" algn="just">
              <a:buNone/>
            </a:pPr>
            <a:r>
              <a:rPr lang="en-US" altLang="zh-CN" dirty="0"/>
              <a:t>   4 A</a:t>
            </a:r>
            <a:endParaRPr lang="en-US" altLang="zh-CN" sz="2800" dirty="0">
              <a:solidFill>
                <a:schemeClr val="tx1"/>
              </a:solidFill>
              <a:latin typeface="Times New Roman" panose="02020603050405020304" pitchFamily="18" charset="0"/>
              <a:ea typeface="宋体" panose="02010600030101010101" pitchFamily="2" charset="-122"/>
            </a:endParaRPr>
          </a:p>
          <a:p>
            <a:pPr marL="609600" lvl="0" indent="-609600" algn="just">
              <a:buNone/>
            </a:pPr>
            <a:endParaRPr lang="en-US" altLang="zh-CN" i="1" dirty="0">
              <a:solidFill>
                <a:schemeClr val="tx2"/>
              </a:solidFill>
              <a:latin typeface="Times New Roman" panose="02020603050405020304" pitchFamily="18" charset="0"/>
              <a:ea typeface="宋体" panose="02010600030101010101" pitchFamily="2" charset="-122"/>
            </a:endParaRPr>
          </a:p>
        </p:txBody>
      </p:sp>
      <p:pic>
        <p:nvPicPr>
          <p:cNvPr id="55305" name="图片 55304" descr="imagesCA0Z1IZ3"/>
          <p:cNvPicPr>
            <a:picLocks noChangeAspect="1"/>
          </p:cNvPicPr>
          <p:nvPr/>
        </p:nvPicPr>
        <p:blipFill>
          <a:blip r:embed="rId1"/>
          <a:stretch>
            <a:fillRect/>
          </a:stretch>
        </p:blipFill>
        <p:spPr>
          <a:xfrm>
            <a:off x="342900" y="2644775"/>
            <a:ext cx="533400" cy="533400"/>
          </a:xfrm>
          <a:prstGeom prst="rect">
            <a:avLst/>
          </a:prstGeom>
          <a:noFill/>
          <a:ln w="9525">
            <a:noFill/>
          </a:ln>
        </p:spPr>
      </p:pic>
      <p:pic>
        <p:nvPicPr>
          <p:cNvPr id="55306" name="Picture 6" descr="2">
            <a:hlinkClick r:id="rId2" action="ppaction://hlinksldjump"/>
          </p:cNvPr>
          <p:cNvPicPr>
            <a:picLocks noChangeAspect="1"/>
          </p:cNvPicPr>
          <p:nvPr/>
        </p:nvPicPr>
        <p:blipFill>
          <a:blip r:embed="rId3"/>
          <a:stretch>
            <a:fillRect/>
          </a:stretch>
        </p:blipFill>
        <p:spPr>
          <a:xfrm>
            <a:off x="514350" y="532765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304">
                                            <p:txEl>
                                              <p:pRg st="2" end="2"/>
                                            </p:txEl>
                                          </p:spTgt>
                                        </p:tgtEl>
                                        <p:attrNameLst>
                                          <p:attrName>style.visibility</p:attrName>
                                        </p:attrNameLst>
                                      </p:cBhvr>
                                      <p:to>
                                        <p:strVal val="visible"/>
                                      </p:to>
                                    </p:set>
                                    <p:anim calcmode="lin" valueType="num">
                                      <p:cBhvr additive="base">
                                        <p:cTn id="7" dur="500" fill="hold"/>
                                        <p:tgtEl>
                                          <p:spTgt spid="5530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30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5304">
                                            <p:txEl>
                                              <p:pRg st="3" end="3"/>
                                            </p:txEl>
                                          </p:spTgt>
                                        </p:tgtEl>
                                        <p:attrNameLst>
                                          <p:attrName>style.visibility</p:attrName>
                                        </p:attrNameLst>
                                      </p:cBhvr>
                                      <p:to>
                                        <p:strVal val="visible"/>
                                      </p:to>
                                    </p:set>
                                    <p:anim calcmode="lin" valueType="num">
                                      <p:cBhvr additive="base">
                                        <p:cTn id="13" dur="500" fill="hold"/>
                                        <p:tgtEl>
                                          <p:spTgt spid="5530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30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5304">
                                            <p:txEl>
                                              <p:pRg st="4" end="4"/>
                                            </p:txEl>
                                          </p:spTgt>
                                        </p:tgtEl>
                                        <p:attrNameLst>
                                          <p:attrName>style.visibility</p:attrName>
                                        </p:attrNameLst>
                                      </p:cBhvr>
                                      <p:to>
                                        <p:strVal val="visible"/>
                                      </p:to>
                                    </p:set>
                                    <p:anim calcmode="lin" valueType="num">
                                      <p:cBhvr additive="base">
                                        <p:cTn id="19" dur="500" fill="hold"/>
                                        <p:tgtEl>
                                          <p:spTgt spid="5530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530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5304">
                                            <p:txEl>
                                              <p:pRg st="5" end="5"/>
                                            </p:txEl>
                                          </p:spTgt>
                                        </p:tgtEl>
                                        <p:attrNameLst>
                                          <p:attrName>style.visibility</p:attrName>
                                        </p:attrNameLst>
                                      </p:cBhvr>
                                      <p:to>
                                        <p:strVal val="visible"/>
                                      </p:to>
                                    </p:set>
                                    <p:anim calcmode="lin" valueType="num">
                                      <p:cBhvr additive="base">
                                        <p:cTn id="25" dur="500" fill="hold"/>
                                        <p:tgtEl>
                                          <p:spTgt spid="5530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530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页脚占位符 4"/>
          <p:cNvSpPr txBox="1">
            <a:spLocks noGrp="1"/>
          </p:cNvSpPr>
          <p:nvPr>
            <p:ph type="ftr" sz="quarter" idx="11"/>
          </p:nvPr>
        </p:nvSpPr>
        <p:spPr/>
        <p:txBody>
          <a:bodyPr/>
          <a:lstStyle>
            <a:lvl1pPr marL="0" lvl="0" indent="0" algn="ctr"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defRPr>
            </a:lvl1pPr>
            <a:lvl2pPr marL="457200" lvl="1"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2pPr>
            <a:lvl3pPr marL="914400" lvl="2"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3pPr>
            <a:lvl4pPr marL="1371600" lvl="3"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4pPr>
            <a:lvl5pPr marL="1828800" lvl="4"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5pPr>
          </a:lstStyle>
          <a:p>
            <a:pPr lvl="0" eaLnBrk="1" hangingPunct="1"/>
            <a:r>
              <a:rPr lang="en-US" altLang="zh-CN">
                <a:solidFill>
                  <a:srgbClr val="1C1C1C"/>
                </a:solidFill>
                <a:effectLst>
                  <a:outerShdw blurRad="38100" dist="38100" dir="2700000">
                    <a:srgbClr val="000000"/>
                  </a:outerShdw>
                </a:effectLst>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ea typeface="宋体" panose="02010600030101010101" pitchFamily="2" charset="-122"/>
            </a:endParaRPr>
          </a:p>
        </p:txBody>
      </p:sp>
      <p:sp>
        <p:nvSpPr>
          <p:cNvPr id="515074" name="Rectangle 2"/>
          <p:cNvSpPr>
            <a:spLocks noGrp="1" noChangeArrowheads="1"/>
          </p:cNvSpPr>
          <p:nvPr>
            <p:ph type="title"/>
          </p:nvPr>
        </p:nvSpPr>
        <p:spPr>
          <a:xfrm>
            <a:off x="595313" y="285750"/>
            <a:ext cx="8548688" cy="1011238"/>
          </a:xfrm>
        </p:spPr>
        <p:txBody>
          <a:bodyPr vert="horz" wrap="square" lIns="91440" tIns="45720" rIns="91440" bIns="45720" numCol="1" anchor="ctr" anchorCtr="0" compatLnSpc="1"/>
          <a:lstStyle/>
          <a:p>
            <a:pPr algn="ctr" eaLnBrk="1" hangingPunct="1"/>
            <a:br>
              <a:rPr lang="en-US" altLang="zh-CN" sz="2800">
                <a:solidFill>
                  <a:srgbClr val="1C1C1C"/>
                </a:solidFill>
                <a:effectLst>
                  <a:outerShdw blurRad="38100" dist="38100" dir="2700000">
                    <a:srgbClr val="C0C0C0"/>
                  </a:outerShdw>
                </a:effectLst>
                <a:ea typeface="宋体" panose="02010600030101010101" pitchFamily="2" charset="-122"/>
              </a:rPr>
            </a:br>
            <a:r>
              <a:rPr lang="en-US" altLang="zh-CN" sz="3200">
                <a:ea typeface="宋体" panose="02010600030101010101" pitchFamily="2" charset="-122"/>
              </a:rPr>
              <a:t>Module 1 </a:t>
            </a:r>
            <a:br>
              <a:rPr lang="en-US" altLang="zh-CN" sz="3200">
                <a:ea typeface="宋体" panose="02010600030101010101" pitchFamily="2" charset="-122"/>
              </a:rPr>
            </a:br>
            <a:r>
              <a:rPr lang="en-US" altLang="zh-CN" sz="3200">
                <a:ea typeface="宋体" panose="02010600030101010101" pitchFamily="2" charset="-122"/>
              </a:rPr>
              <a:t>Services before an Exhibition</a:t>
            </a:r>
            <a:br>
              <a:rPr lang="en-US" altLang="zh-CN" sz="3600">
                <a:ea typeface="宋体" panose="02010600030101010101" pitchFamily="2" charset="-122"/>
              </a:rPr>
            </a:br>
            <a:br>
              <a:rPr lang="en-US" altLang="zh-CN" sz="3600">
                <a:ea typeface="宋体" panose="02010600030101010101" pitchFamily="2" charset="-122"/>
              </a:rPr>
            </a:br>
            <a:endParaRPr lang="en-US" altLang="zh-CN" sz="3600">
              <a:ea typeface="宋体" panose="02010600030101010101" pitchFamily="2" charset="-122"/>
            </a:endParaRPr>
          </a:p>
        </p:txBody>
      </p:sp>
      <p:sp>
        <p:nvSpPr>
          <p:cNvPr id="515084" name="AutoShape 12"/>
          <p:cNvSpPr>
            <a:spLocks noChangeArrowheads="1"/>
          </p:cNvSpPr>
          <p:nvPr/>
        </p:nvSpPr>
        <p:spPr bwMode="gray">
          <a:xfrm>
            <a:off x="3992563" y="1209675"/>
            <a:ext cx="4532313"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13"/>
          <p:cNvSpPr/>
          <p:nvPr/>
        </p:nvSpPr>
        <p:spPr>
          <a:xfrm>
            <a:off x="5238750" y="1263650"/>
            <a:ext cx="2840038" cy="366713"/>
          </a:xfrm>
          <a:prstGeom prst="rect">
            <a:avLst/>
          </a:prstGeom>
          <a:noFill/>
          <a:ln w="9525">
            <a:noFill/>
          </a:ln>
        </p:spPr>
        <p:txBody>
          <a:bodyPr>
            <a:spAutoFit/>
          </a:bodyPr>
          <a:lstStyle/>
          <a:p>
            <a:pPr algn="l" eaLnBrk="0" hangingPunct="0"/>
            <a:r>
              <a:rPr lang="en-US" altLang="zh-CN">
                <a:latin typeface="Arial" panose="020B0604020202020204" pitchFamily="34" charset="0"/>
                <a:ea typeface="宋体" panose="02010600030101010101" pitchFamily="2" charset="-122"/>
                <a:hlinkClick r:id="rId1" action="ppaction://hlinksldjump"/>
              </a:rPr>
              <a:t>Learning Objectives</a:t>
            </a:r>
            <a:endParaRPr lang="en-US" altLang="zh-CN">
              <a:latin typeface="Arial" panose="020B0604020202020204" pitchFamily="34" charset="0"/>
              <a:ea typeface="宋体" panose="02010600030101010101" pitchFamily="2" charset="-122"/>
            </a:endParaRPr>
          </a:p>
        </p:txBody>
      </p:sp>
      <p:sp>
        <p:nvSpPr>
          <p:cNvPr id="515086" name="AutoShape 14"/>
          <p:cNvSpPr>
            <a:spLocks noChangeArrowheads="1"/>
          </p:cNvSpPr>
          <p:nvPr/>
        </p:nvSpPr>
        <p:spPr bwMode="gray">
          <a:xfrm>
            <a:off x="3992563" y="1874838"/>
            <a:ext cx="4532313"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15"/>
          <p:cNvSpPr/>
          <p:nvPr/>
        </p:nvSpPr>
        <p:spPr>
          <a:xfrm>
            <a:off x="5275263" y="1890713"/>
            <a:ext cx="2947987" cy="366712"/>
          </a:xfrm>
          <a:prstGeom prst="rect">
            <a:avLst/>
          </a:prstGeom>
          <a:noFill/>
          <a:ln w="9525">
            <a:noFill/>
          </a:ln>
        </p:spPr>
        <p:txBody>
          <a:bodyPr>
            <a:spAutoFit/>
          </a:bodyPr>
          <a:lstStyle/>
          <a:p>
            <a:pPr algn="l" eaLnBrk="0" hangingPunct="0"/>
            <a:r>
              <a:rPr lang="en-US" altLang="zh-CN">
                <a:latin typeface="Arial" panose="020B0604020202020204" pitchFamily="34" charset="0"/>
                <a:ea typeface="宋体" panose="02010600030101010101" pitchFamily="2" charset="-122"/>
                <a:hlinkClick r:id="rId2" action="ppaction://hlinksldjump"/>
              </a:rPr>
              <a:t>Warm-up</a:t>
            </a:r>
            <a:endParaRPr lang="en-US" altLang="zh-CN">
              <a:latin typeface="Arial" panose="020B0604020202020204" pitchFamily="34" charset="0"/>
              <a:ea typeface="宋体" panose="02010600030101010101" pitchFamily="2" charset="-122"/>
            </a:endParaRPr>
          </a:p>
        </p:txBody>
      </p:sp>
      <p:sp>
        <p:nvSpPr>
          <p:cNvPr id="515088" name="AutoShape 16"/>
          <p:cNvSpPr>
            <a:spLocks noChangeArrowheads="1"/>
          </p:cNvSpPr>
          <p:nvPr/>
        </p:nvSpPr>
        <p:spPr bwMode="gray">
          <a:xfrm>
            <a:off x="3989388" y="2533650"/>
            <a:ext cx="4532313" cy="434975"/>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5" name="Rectangle 17"/>
          <p:cNvSpPr/>
          <p:nvPr/>
        </p:nvSpPr>
        <p:spPr>
          <a:xfrm>
            <a:off x="4322763" y="2601913"/>
            <a:ext cx="2825750" cy="366712"/>
          </a:xfrm>
          <a:prstGeom prst="rect">
            <a:avLst/>
          </a:prstGeom>
          <a:noFill/>
          <a:ln w="9525">
            <a:noFill/>
          </a:ln>
        </p:spPr>
        <p:txBody>
          <a:bodyPr wrap="none">
            <a:spAutoFit/>
          </a:bodyPr>
          <a:lstStyle/>
          <a:p>
            <a:pPr algn="l" eaLnBrk="0" hangingPunct="0"/>
            <a:r>
              <a:rPr lang="en-US" altLang="zh-CN">
                <a:latin typeface="Arial" panose="020B0604020202020204" pitchFamily="34" charset="0"/>
                <a:ea typeface="宋体" panose="02010600030101010101" pitchFamily="2" charset="-122"/>
                <a:hlinkClick r:id="rId3" action="ppaction://hlinkpres?slideindex=1&amp;slidetitle="/>
              </a:rPr>
              <a:t>Task 1 Booking a Stand </a:t>
            </a:r>
            <a:endParaRPr lang="zh-CN" altLang="en-US" dirty="0">
              <a:latin typeface="Arial" panose="020B0604020202020204" pitchFamily="34" charset="0"/>
              <a:ea typeface="宋体" panose="02010600030101010101" pitchFamily="2" charset="-122"/>
            </a:endParaRPr>
          </a:p>
        </p:txBody>
      </p:sp>
      <p:sp>
        <p:nvSpPr>
          <p:cNvPr id="515090" name="Oval 18"/>
          <p:cNvSpPr>
            <a:spLocks noChangeArrowheads="1"/>
          </p:cNvSpPr>
          <p:nvPr/>
        </p:nvSpPr>
        <p:spPr bwMode="gray">
          <a:xfrm>
            <a:off x="3925888" y="1314450"/>
            <a:ext cx="203200" cy="201613"/>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1" name="Oval 19"/>
          <p:cNvSpPr>
            <a:spLocks noChangeArrowheads="1"/>
          </p:cNvSpPr>
          <p:nvPr/>
        </p:nvSpPr>
        <p:spPr bwMode="gray">
          <a:xfrm>
            <a:off x="3951288" y="2019300"/>
            <a:ext cx="203200" cy="2032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2" name="Oval 20"/>
          <p:cNvSpPr>
            <a:spLocks noChangeArrowheads="1"/>
          </p:cNvSpPr>
          <p:nvPr/>
        </p:nvSpPr>
        <p:spPr bwMode="gray">
          <a:xfrm>
            <a:off x="3937000" y="2649538"/>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3" name="AutoShape 21"/>
          <p:cNvSpPr>
            <a:spLocks noChangeArrowheads="1"/>
          </p:cNvSpPr>
          <p:nvPr/>
        </p:nvSpPr>
        <p:spPr bwMode="gray">
          <a:xfrm>
            <a:off x="3992563" y="3182938"/>
            <a:ext cx="4532313" cy="434975"/>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0" name="Rectangle 22"/>
          <p:cNvSpPr/>
          <p:nvPr/>
        </p:nvSpPr>
        <p:spPr>
          <a:xfrm>
            <a:off x="4006850" y="3165475"/>
            <a:ext cx="4491038" cy="366713"/>
          </a:xfrm>
          <a:prstGeom prst="rect">
            <a:avLst/>
          </a:prstGeom>
          <a:noFill/>
          <a:ln w="9525">
            <a:noFill/>
          </a:ln>
        </p:spPr>
        <p:txBody>
          <a:bodyPr>
            <a:spAutoFit/>
          </a:bodyPr>
          <a:lstStyle/>
          <a:p>
            <a:r>
              <a:rPr lang="en-US" altLang="zh-CN">
                <a:latin typeface="Arial" panose="020B0604020202020204" pitchFamily="34" charset="0"/>
                <a:ea typeface="宋体" panose="02010600030101010101" pitchFamily="2" charset="-122"/>
                <a:hlinkClick r:id="rId3" action="ppaction://hlinkpres?slideindex=1&amp;slidetitle="/>
              </a:rPr>
              <a:t>Task 2 Arranging Shipping </a:t>
            </a:r>
            <a:endParaRPr lang="en-US" altLang="zh-CN">
              <a:latin typeface="Arial" panose="020B0604020202020204" pitchFamily="34" charset="0"/>
              <a:ea typeface="宋体" panose="02010600030101010101" pitchFamily="2" charset="-122"/>
            </a:endParaRPr>
          </a:p>
        </p:txBody>
      </p:sp>
      <p:sp>
        <p:nvSpPr>
          <p:cNvPr id="515095" name="Oval 23"/>
          <p:cNvSpPr>
            <a:spLocks noChangeArrowheads="1"/>
          </p:cNvSpPr>
          <p:nvPr/>
        </p:nvSpPr>
        <p:spPr bwMode="gray">
          <a:xfrm>
            <a:off x="3952875" y="3333750"/>
            <a:ext cx="203200" cy="2032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6" name="AutoShape 24"/>
          <p:cNvSpPr>
            <a:spLocks noChangeArrowheads="1"/>
          </p:cNvSpPr>
          <p:nvPr/>
        </p:nvSpPr>
        <p:spPr bwMode="gray">
          <a:xfrm>
            <a:off x="3992563" y="3884613"/>
            <a:ext cx="4492625"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3" name="Rectangle 25"/>
          <p:cNvSpPr/>
          <p:nvPr/>
        </p:nvSpPr>
        <p:spPr>
          <a:xfrm>
            <a:off x="4117975" y="3789363"/>
            <a:ext cx="4665663" cy="641350"/>
          </a:xfrm>
          <a:prstGeom prst="rect">
            <a:avLst/>
          </a:prstGeom>
          <a:noFill/>
          <a:ln w="9525">
            <a:noFill/>
          </a:ln>
        </p:spPr>
        <p:txBody>
          <a:bodyPr>
            <a:spAutoFit/>
          </a:bodyPr>
          <a:lstStyle/>
          <a:p>
            <a:pPr algn="l" eaLnBrk="0" hangingPunct="0"/>
            <a:r>
              <a:rPr lang="en-US" altLang="zh-CN">
                <a:latin typeface="Arial" panose="020B0604020202020204" pitchFamily="34" charset="0"/>
                <a:ea typeface="宋体" panose="02010600030101010101" pitchFamily="2" charset="-122"/>
                <a:hlinkClick r:id="rId3" action="ppaction://hlinkpres?slideindex=1&amp;slidetitle="/>
              </a:rPr>
              <a:t>Task 3 Handling Insurance </a:t>
            </a:r>
            <a:endParaRPr lang="en-US" altLang="zh-CN">
              <a:latin typeface="黑体" panose="02010609060101010101" pitchFamily="2" charset="-122"/>
              <a:ea typeface="黑体" panose="02010609060101010101" pitchFamily="2" charset="-122"/>
            </a:endParaRPr>
          </a:p>
          <a:p>
            <a:pPr algn="l" eaLnBrk="0" hangingPunct="0"/>
            <a:endParaRPr lang="en-US" altLang="zh-CN">
              <a:latin typeface="Arial" panose="020B0604020202020204" pitchFamily="34" charset="0"/>
              <a:ea typeface="宋体" panose="02010600030101010101" pitchFamily="2" charset="-122"/>
            </a:endParaRPr>
          </a:p>
        </p:txBody>
      </p:sp>
      <p:sp>
        <p:nvSpPr>
          <p:cNvPr id="515098" name="Oval 26"/>
          <p:cNvSpPr>
            <a:spLocks noChangeArrowheads="1"/>
          </p:cNvSpPr>
          <p:nvPr/>
        </p:nvSpPr>
        <p:spPr bwMode="gray">
          <a:xfrm>
            <a:off x="3898900" y="3987800"/>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15" name="Group 27"/>
          <p:cNvGrpSpPr/>
          <p:nvPr/>
        </p:nvGrpSpPr>
        <p:grpSpPr>
          <a:xfrm>
            <a:off x="828675" y="1222375"/>
            <a:ext cx="2373313" cy="4814888"/>
            <a:chOff x="192" y="1706"/>
            <a:chExt cx="1684" cy="1683"/>
          </a:xfrm>
        </p:grpSpPr>
        <p:sp>
          <p:nvSpPr>
            <p:cNvPr id="4130" name="Oval 28"/>
            <p:cNvSpPr/>
            <p:nvPr/>
          </p:nvSpPr>
          <p:spPr>
            <a:xfrm>
              <a:off x="192" y="1706"/>
              <a:ext cx="1684" cy="1683"/>
            </a:xfrm>
            <a:prstGeom prst="ellipse">
              <a:avLst/>
            </a:prstGeom>
            <a:solidFill>
              <a:srgbClr val="FF99CC"/>
            </a:solidFill>
            <a:ln w="38100">
              <a:noFill/>
            </a:ln>
          </p:spPr>
          <p:txBody>
            <a:bodyPr wrap="none" anchor="ctr">
              <a:spAutoFit/>
            </a:bodyPr>
            <a:lstStyle/>
            <a:p>
              <a:endParaRPr lang="zh-CN" altLang="en-US" dirty="0">
                <a:latin typeface="Arial" panose="020B0604020202020204" pitchFamily="34" charset="0"/>
                <a:ea typeface="宋体" panose="02010600030101010101" pitchFamily="2" charset="-122"/>
              </a:endParaRPr>
            </a:p>
          </p:txBody>
        </p:sp>
        <p:sp>
          <p:nvSpPr>
            <p:cNvPr id="4131" name="Oval 29"/>
            <p:cNvSpPr/>
            <p:nvPr/>
          </p:nvSpPr>
          <p:spPr>
            <a:xfrm>
              <a:off x="303" y="1740"/>
              <a:ext cx="1461" cy="1463"/>
            </a:xfrm>
            <a:prstGeom prst="ellipse">
              <a:avLst/>
            </a:prstGeom>
            <a:solidFill>
              <a:srgbClr val="FF99CC"/>
            </a:solidFill>
            <a:ln w="38100">
              <a:noFill/>
            </a:ln>
          </p:spPr>
          <p:txBody>
            <a:bodyPr anchor="ctr">
              <a:spAutoFit/>
            </a:bodyPr>
            <a:lstStyle/>
            <a:p>
              <a:endParaRPr lang="zh-CN" altLang="en-US" dirty="0">
                <a:latin typeface="Arial" panose="020B0604020202020204" pitchFamily="34" charset="0"/>
                <a:ea typeface="宋体" panose="02010600030101010101" pitchFamily="2" charset="-122"/>
              </a:endParaRPr>
            </a:p>
          </p:txBody>
        </p:sp>
        <p:sp>
          <p:nvSpPr>
            <p:cNvPr id="4132" name="Oval 30"/>
            <p:cNvSpPr/>
            <p:nvPr/>
          </p:nvSpPr>
          <p:spPr>
            <a:xfrm>
              <a:off x="288" y="1754"/>
              <a:ext cx="1461" cy="1462"/>
            </a:xfrm>
            <a:prstGeom prst="ellipse">
              <a:avLst/>
            </a:prstGeom>
            <a:solidFill>
              <a:srgbClr val="FF99CC">
                <a:alpha val="0"/>
              </a:srgbClr>
            </a:solidFill>
            <a:ln w="38100">
              <a:noFill/>
            </a:ln>
          </p:spPr>
          <p:txBody>
            <a:bodyPr anchor="ctr">
              <a:spAutoFit/>
            </a:bodyPr>
            <a:lstStyle/>
            <a:p>
              <a:endParaRPr lang="zh-CN" altLang="en-US" dirty="0">
                <a:latin typeface="Arial" panose="020B0604020202020204" pitchFamily="34" charset="0"/>
                <a:ea typeface="宋体" panose="02010600030101010101" pitchFamily="2" charset="-122"/>
              </a:endParaRPr>
            </a:p>
          </p:txBody>
        </p:sp>
        <p:sp>
          <p:nvSpPr>
            <p:cNvPr id="4133" name="Oval 31"/>
            <p:cNvSpPr/>
            <p:nvPr/>
          </p:nvSpPr>
          <p:spPr>
            <a:xfrm>
              <a:off x="375" y="1814"/>
              <a:ext cx="1317" cy="1316"/>
            </a:xfrm>
            <a:prstGeom prst="ellipse">
              <a:avLst/>
            </a:prstGeom>
            <a:solidFill>
              <a:srgbClr val="FF99CC"/>
            </a:solidFill>
            <a:ln w="38100">
              <a:noFill/>
            </a:ln>
          </p:spPr>
          <p:txBody>
            <a:bodyPr anchor="ctr">
              <a:spAutoFit/>
            </a:bodyPr>
            <a:lstStyle/>
            <a:p>
              <a:endParaRPr lang="zh-CN" altLang="en-US" dirty="0">
                <a:latin typeface="Arial" panose="020B0604020202020204" pitchFamily="34" charset="0"/>
                <a:ea typeface="宋体" panose="02010600030101010101" pitchFamily="2" charset="-122"/>
              </a:endParaRPr>
            </a:p>
          </p:txBody>
        </p:sp>
        <p:sp>
          <p:nvSpPr>
            <p:cNvPr id="4134" name="Oval 32"/>
            <p:cNvSpPr/>
            <p:nvPr/>
          </p:nvSpPr>
          <p:spPr>
            <a:xfrm>
              <a:off x="396" y="1835"/>
              <a:ext cx="1276" cy="1277"/>
            </a:xfrm>
            <a:prstGeom prst="ellipse">
              <a:avLst/>
            </a:prstGeom>
            <a:solidFill>
              <a:srgbClr val="FF99CC"/>
            </a:solid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135" name="Oval 33"/>
            <p:cNvSpPr/>
            <p:nvPr/>
          </p:nvSpPr>
          <p:spPr>
            <a:xfrm>
              <a:off x="412" y="1842"/>
              <a:ext cx="1246" cy="1246"/>
            </a:xfrm>
            <a:prstGeom prst="ellipse">
              <a:avLst/>
            </a:prstGeom>
            <a:solidFill>
              <a:srgbClr val="FF99CC">
                <a:alpha val="0"/>
              </a:srgbClr>
            </a:solid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136" name="Oval 34"/>
            <p:cNvSpPr/>
            <p:nvPr/>
          </p:nvSpPr>
          <p:spPr>
            <a:xfrm>
              <a:off x="426" y="1854"/>
              <a:ext cx="1184" cy="1164"/>
            </a:xfrm>
            <a:prstGeom prst="ellipse">
              <a:avLst/>
            </a:prstGeom>
            <a:solidFill>
              <a:srgbClr val="FF99CC">
                <a:alpha val="47842"/>
              </a:srgbClr>
            </a:solid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4137" name="Oval 35"/>
            <p:cNvSpPr/>
            <p:nvPr/>
          </p:nvSpPr>
          <p:spPr>
            <a:xfrm>
              <a:off x="480" y="1938"/>
              <a:ext cx="1053" cy="945"/>
            </a:xfrm>
            <a:prstGeom prst="ellipse">
              <a:avLst/>
            </a:prstGeom>
            <a:solidFill>
              <a:srgbClr val="FF99CC">
                <a:alpha val="38039"/>
              </a:srgbClr>
            </a:solidFill>
            <a:ln w="9525">
              <a:noFill/>
            </a:ln>
          </p:spPr>
          <p:txBody>
            <a:bodyPr vert="eaVert" wrap="none" anchor="ctr"/>
            <a:lstStyle/>
            <a:p>
              <a:endParaRPr lang="zh-CN" altLang="en-US" dirty="0">
                <a:latin typeface="Arial" panose="020B0604020202020204" pitchFamily="34" charset="0"/>
                <a:ea typeface="宋体" panose="02010600030101010101" pitchFamily="2" charset="-122"/>
              </a:endParaRPr>
            </a:p>
          </p:txBody>
        </p:sp>
        <p:sp>
          <p:nvSpPr>
            <p:cNvPr id="515108" name="Text Box 36"/>
            <p:cNvSpPr txBox="1">
              <a:spLocks noChangeArrowheads="1"/>
            </p:cNvSpPr>
            <p:nvPr/>
          </p:nvSpPr>
          <p:spPr bwMode="gray">
            <a:xfrm>
              <a:off x="383" y="2160"/>
              <a:ext cx="1297" cy="365"/>
            </a:xfrm>
            <a:prstGeom prst="rect">
              <a:avLst/>
            </a:prstGeom>
            <a:solidFill>
              <a:srgbClr val="FF99CC"/>
            </a:solidFill>
            <a:ln w="9525">
              <a:noFill/>
              <a:miter lim="800000"/>
            </a:ln>
            <a:effectLst/>
          </p:spPr>
          <p:txBody>
            <a:bodyPr>
              <a:spAutoFit/>
            </a:bodyPr>
            <a:lstStyle/>
            <a:p>
              <a:pPr marR="0" defTabSz="914400">
                <a:buClrTx/>
                <a:buSzTx/>
                <a:buFontTx/>
                <a:defRPr/>
              </a:pPr>
              <a:endParaRPr kumimoji="0" lang="en-US" altLang="zh-CN" sz="2800"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华文彩云" panose="02010800040101010101" pitchFamily="2" charset="-122"/>
                <a:cs typeface="+mn-cs"/>
              </a:endParaRPr>
            </a:p>
          </p:txBody>
        </p:sp>
      </p:grpSp>
      <p:sp>
        <p:nvSpPr>
          <p:cNvPr id="4116" name="TextBox 39"/>
          <p:cNvSpPr txBox="1"/>
          <p:nvPr/>
        </p:nvSpPr>
        <p:spPr>
          <a:xfrm>
            <a:off x="1031875" y="2617788"/>
            <a:ext cx="1855788" cy="1190625"/>
          </a:xfrm>
          <a:prstGeom prst="rect">
            <a:avLst/>
          </a:prstGeom>
          <a:noFill/>
          <a:ln w="9525">
            <a:noFill/>
          </a:ln>
        </p:spPr>
        <p:txBody>
          <a:bodyPr>
            <a:spAutoFit/>
          </a:bodyPr>
          <a:lstStyle/>
          <a:p>
            <a:r>
              <a:rPr lang="en-US" altLang="zh-CN">
                <a:latin typeface="Arial" panose="020B0604020202020204" pitchFamily="34" charset="0"/>
                <a:ea typeface="宋体" panose="02010600030101010101" pitchFamily="2" charset="-122"/>
              </a:rPr>
              <a:t>Part 2 </a:t>
            </a:r>
            <a:endParaRPr lang="en-US" altLang="zh-CN">
              <a:latin typeface="Arial" panose="020B0604020202020204" pitchFamily="34" charset="0"/>
              <a:ea typeface="宋体" panose="02010600030101010101" pitchFamily="2" charset="-122"/>
            </a:endParaRPr>
          </a:p>
          <a:p>
            <a:r>
              <a:rPr lang="en-US" altLang="zh-CN">
                <a:latin typeface="Arial" panose="020B0604020202020204" pitchFamily="34" charset="0"/>
                <a:ea typeface="宋体" panose="02010600030101010101" pitchFamily="2" charset="-122"/>
              </a:rPr>
              <a:t>Making Exhibiting Arrangements</a:t>
            </a:r>
            <a:endParaRPr lang="zh-CN" altLang="en-US" dirty="0">
              <a:latin typeface="Arial" panose="020B0604020202020204" pitchFamily="34" charset="0"/>
              <a:ea typeface="宋体" panose="02010600030101010101" pitchFamily="2" charset="-122"/>
            </a:endParaRPr>
          </a:p>
        </p:txBody>
      </p:sp>
      <p:sp>
        <p:nvSpPr>
          <p:cNvPr id="40" name="AutoShape 24"/>
          <p:cNvSpPr>
            <a:spLocks noChangeArrowheads="1"/>
          </p:cNvSpPr>
          <p:nvPr/>
        </p:nvSpPr>
        <p:spPr bwMode="gray">
          <a:xfrm>
            <a:off x="4010025" y="4627563"/>
            <a:ext cx="4460875"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AutoShape 24"/>
          <p:cNvSpPr>
            <a:spLocks noChangeArrowheads="1"/>
          </p:cNvSpPr>
          <p:nvPr/>
        </p:nvSpPr>
        <p:spPr bwMode="gray">
          <a:xfrm>
            <a:off x="4014788" y="5332413"/>
            <a:ext cx="4483100"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Oval 23"/>
          <p:cNvSpPr>
            <a:spLocks noChangeArrowheads="1"/>
          </p:cNvSpPr>
          <p:nvPr/>
        </p:nvSpPr>
        <p:spPr bwMode="gray">
          <a:xfrm>
            <a:off x="3930650" y="4749800"/>
            <a:ext cx="203200" cy="2032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Oval 26"/>
          <p:cNvSpPr>
            <a:spLocks noChangeArrowheads="1"/>
          </p:cNvSpPr>
          <p:nvPr/>
        </p:nvSpPr>
        <p:spPr bwMode="gray">
          <a:xfrm>
            <a:off x="3914775" y="5445125"/>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21" name="Rectangle 15"/>
          <p:cNvSpPr/>
          <p:nvPr/>
        </p:nvSpPr>
        <p:spPr>
          <a:xfrm>
            <a:off x="4187825" y="4651375"/>
            <a:ext cx="4243388" cy="366713"/>
          </a:xfrm>
          <a:prstGeom prst="rect">
            <a:avLst/>
          </a:prstGeom>
          <a:noFill/>
          <a:ln w="9525">
            <a:noFill/>
          </a:ln>
        </p:spPr>
        <p:txBody>
          <a:bodyPr>
            <a:spAutoFit/>
          </a:bodyPr>
          <a:lstStyle/>
          <a:p>
            <a:pPr algn="l" eaLnBrk="0" hangingPunct="0"/>
            <a:r>
              <a:rPr lang="en-US" altLang="zh-CN">
                <a:latin typeface="Arial" panose="020B0604020202020204" pitchFamily="34" charset="0"/>
                <a:ea typeface="宋体" panose="02010600030101010101" pitchFamily="2" charset="-122"/>
                <a:hlinkClick r:id="rId3" action="ppaction://hlinkpres?slideindex=1&amp;slidetitle="/>
              </a:rPr>
              <a:t>Task 4 Making Travel Arrangements </a:t>
            </a:r>
            <a:endParaRPr lang="en-US" altLang="zh-CN">
              <a:latin typeface="Arial" panose="020B0604020202020204" pitchFamily="34" charset="0"/>
              <a:ea typeface="宋体" panose="02010600030101010101" pitchFamily="2" charset="-122"/>
            </a:endParaRPr>
          </a:p>
        </p:txBody>
      </p:sp>
      <p:sp>
        <p:nvSpPr>
          <p:cNvPr id="4122" name="Rectangle 15"/>
          <p:cNvSpPr/>
          <p:nvPr/>
        </p:nvSpPr>
        <p:spPr>
          <a:xfrm>
            <a:off x="4854575" y="5381625"/>
            <a:ext cx="2947988" cy="366713"/>
          </a:xfrm>
          <a:prstGeom prst="rect">
            <a:avLst/>
          </a:prstGeom>
          <a:noFill/>
          <a:ln w="9525">
            <a:noFill/>
          </a:ln>
        </p:spPr>
        <p:txBody>
          <a:bodyPr>
            <a:spAutoFit/>
          </a:bodyPr>
          <a:lstStyle/>
          <a:p>
            <a:pPr algn="l" eaLnBrk="0" hangingPunct="0"/>
            <a:r>
              <a:rPr lang="en-US" altLang="zh-CN">
                <a:latin typeface="Arial" panose="020B0604020202020204" pitchFamily="34" charset="0"/>
                <a:ea typeface="宋体" panose="02010600030101010101" pitchFamily="2" charset="-122"/>
                <a:hlinkClick r:id="rId4" action="ppaction://hlinksldjump"/>
              </a:rPr>
              <a:t>Practical Training Project</a:t>
            </a:r>
            <a:endParaRPr lang="en-US" altLang="zh-CN">
              <a:latin typeface="黑体" panose="02010609060101010101" pitchFamily="2" charset="-122"/>
              <a:ea typeface="黑体" panose="02010609060101010101" pitchFamily="2" charset="-122"/>
            </a:endParaRPr>
          </a:p>
        </p:txBody>
      </p:sp>
      <p:sp>
        <p:nvSpPr>
          <p:cNvPr id="70" name="虚尾箭头 69"/>
          <p:cNvSpPr/>
          <p:nvPr/>
        </p:nvSpPr>
        <p:spPr bwMode="auto">
          <a:xfrm>
            <a:off x="2635250" y="1223963"/>
            <a:ext cx="1233488"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2" name="虚尾箭头 71"/>
          <p:cNvSpPr/>
          <p:nvPr/>
        </p:nvSpPr>
        <p:spPr bwMode="auto">
          <a:xfrm>
            <a:off x="2981325" y="1865313"/>
            <a:ext cx="977900"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3" name="虚尾箭头 72"/>
          <p:cNvSpPr/>
          <p:nvPr/>
        </p:nvSpPr>
        <p:spPr bwMode="auto">
          <a:xfrm>
            <a:off x="3160713" y="2514600"/>
            <a:ext cx="776288"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4" name="虚尾箭头 73"/>
          <p:cNvSpPr/>
          <p:nvPr/>
        </p:nvSpPr>
        <p:spPr bwMode="auto">
          <a:xfrm>
            <a:off x="3213100" y="3217863"/>
            <a:ext cx="741363" cy="485775"/>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5" name="虚尾箭头 74"/>
          <p:cNvSpPr/>
          <p:nvPr/>
        </p:nvSpPr>
        <p:spPr bwMode="auto">
          <a:xfrm>
            <a:off x="3200400" y="3868738"/>
            <a:ext cx="731838"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6" name="虚尾箭头 75"/>
          <p:cNvSpPr/>
          <p:nvPr/>
        </p:nvSpPr>
        <p:spPr bwMode="auto">
          <a:xfrm>
            <a:off x="3092450" y="4638675"/>
            <a:ext cx="803275" cy="485775"/>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77" name="虚尾箭头 76"/>
          <p:cNvSpPr/>
          <p:nvPr/>
        </p:nvSpPr>
        <p:spPr bwMode="auto">
          <a:xfrm>
            <a:off x="2782888" y="5329238"/>
            <a:ext cx="1090613"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Text Box 38"/>
          <p:cNvSpPr txBox="1"/>
          <p:nvPr/>
        </p:nvSpPr>
        <p:spPr>
          <a:xfrm>
            <a:off x="1050925" y="201613"/>
            <a:ext cx="7900988" cy="519112"/>
          </a:xfrm>
          <a:prstGeom prst="rect">
            <a:avLst/>
          </a:prstGeom>
          <a:solidFill>
            <a:srgbClr val="FF99CC"/>
          </a:solidFill>
          <a:ln w="28575">
            <a:noFill/>
          </a:ln>
        </p:spPr>
        <p:txBody>
          <a:bodyPr>
            <a:spAutoFit/>
          </a:bodyPr>
          <a:lstStyle/>
          <a:p>
            <a:endParaRPr lang="zh-CN" altLang="en-US" sz="2800" dirty="0">
              <a:latin typeface="Arial" panose="020B0604020202020204" pitchFamily="34" charset="0"/>
              <a:ea typeface="宋体" panose="02010600030101010101" pitchFamily="2" charset="-122"/>
            </a:endParaRPr>
          </a:p>
        </p:txBody>
      </p:sp>
      <p:grpSp>
        <p:nvGrpSpPr>
          <p:cNvPr id="60420" name="Group 19"/>
          <p:cNvGrpSpPr/>
          <p:nvPr/>
        </p:nvGrpSpPr>
        <p:grpSpPr>
          <a:xfrm>
            <a:off x="1068388" y="630238"/>
            <a:ext cx="693737" cy="728662"/>
            <a:chOff x="802" y="845"/>
            <a:chExt cx="827" cy="826"/>
          </a:xfrm>
        </p:grpSpPr>
        <p:sp>
          <p:nvSpPr>
            <p:cNvPr id="6042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6042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6042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60424" name="Rectangle 3"/>
          <p:cNvSpPr/>
          <p:nvPr/>
        </p:nvSpPr>
        <p:spPr>
          <a:xfrm>
            <a:off x="0" y="0"/>
            <a:ext cx="9144000" cy="685800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en-US" altLang="zh-CN" sz="2400" u="sng">
                <a:solidFill>
                  <a:schemeClr val="tx2"/>
                </a:solidFill>
                <a:latin typeface="Times New Roman" panose="02020603050405020304" pitchFamily="18" charset="0"/>
                <a:ea typeface="宋体" panose="02010600030101010101" pitchFamily="2" charset="-122"/>
              </a:rPr>
              <a:t>Script (1)</a:t>
            </a:r>
            <a:endParaRPr lang="en-US" altLang="zh-CN" sz="2400" u="sng">
              <a:solidFill>
                <a:schemeClr val="tx2"/>
              </a:solidFill>
              <a:latin typeface="Times New Roman" panose="02020603050405020304" pitchFamily="18" charset="0"/>
              <a:ea typeface="宋体" panose="02010600030101010101" pitchFamily="2" charset="-122"/>
            </a:endParaRPr>
          </a:p>
          <a:p>
            <a:pPr marL="609600" lvl="0" indent="-609600">
              <a:buNone/>
            </a:pPr>
            <a:r>
              <a:rPr lang="en-US" altLang="zh-CN" sz="2400">
                <a:solidFill>
                  <a:schemeClr val="tx1"/>
                </a:solidFill>
                <a:latin typeface="Times New Roman" panose="02020603050405020304" pitchFamily="18" charset="0"/>
              </a:rPr>
              <a:t>    </a:t>
            </a:r>
            <a:r>
              <a:rPr lang="en-US" altLang="zh-CN" sz="2800">
                <a:solidFill>
                  <a:schemeClr val="tx1"/>
                </a:solidFill>
                <a:latin typeface="Times New Roman" panose="02020603050405020304" pitchFamily="18" charset="0"/>
              </a:rPr>
              <a:t>Mr. Smith wants to have his company’s exhibits sent to a trade fair in Guangzhou on time. Now he is having a talk with Grace, an employee in the shipping company.</a:t>
            </a:r>
            <a:endParaRPr lang="en-US" altLang="zh-CN" sz="2800">
              <a:solidFill>
                <a:schemeClr val="tx1"/>
              </a:solidFill>
              <a:latin typeface="Times New Roman" panose="02020603050405020304" pitchFamily="18" charset="0"/>
            </a:endParaRPr>
          </a:p>
          <a:p>
            <a:pPr marL="609600" lvl="0" indent="-609600">
              <a:buNone/>
            </a:pPr>
            <a:endParaRPr lang="en-US" altLang="zh-CN" sz="2800">
              <a:solidFill>
                <a:schemeClr val="tx1"/>
              </a:solidFill>
              <a:latin typeface="Times New Roman" panose="02020603050405020304" pitchFamily="18" charset="0"/>
            </a:endParaRPr>
          </a:p>
          <a:p>
            <a:pPr marL="609600" lvl="0" indent="-609600">
              <a:buNone/>
            </a:pPr>
            <a:r>
              <a:rPr lang="en-US" altLang="zh-CN" sz="2800">
                <a:solidFill>
                  <a:schemeClr val="tx1"/>
                </a:solidFill>
                <a:latin typeface="Times New Roman" panose="02020603050405020304" pitchFamily="18" charset="0"/>
              </a:rPr>
              <a:t>S:  Excuse me. Do you have a carrying case large enough for this exhibit?</a:t>
            </a:r>
            <a:endParaRPr lang="en-US" altLang="zh-CN" sz="2800">
              <a:solidFill>
                <a:schemeClr val="tx1"/>
              </a:solidFill>
              <a:latin typeface="Times New Roman" panose="02020603050405020304" pitchFamily="18" charset="0"/>
            </a:endParaRPr>
          </a:p>
          <a:p>
            <a:pPr marL="609600" lvl="0" indent="-609600">
              <a:buNone/>
            </a:pPr>
            <a:r>
              <a:rPr lang="en-US" altLang="zh-CN" sz="2800">
                <a:solidFill>
                  <a:schemeClr val="tx1"/>
                </a:solidFill>
                <a:latin typeface="Times New Roman" panose="02020603050405020304" pitchFamily="18" charset="0"/>
              </a:rPr>
              <a:t>G:  Let me see. You need a carrying case that is 5×4×6.</a:t>
            </a:r>
            <a:endParaRPr lang="en-US" altLang="zh-CN" sz="2800">
              <a:solidFill>
                <a:schemeClr val="tx1"/>
              </a:solidFill>
              <a:latin typeface="Times New Roman" panose="02020603050405020304" pitchFamily="18" charset="0"/>
            </a:endParaRPr>
          </a:p>
          <a:p>
            <a:pPr marL="609600" lvl="0" indent="-609600">
              <a:buNone/>
            </a:pPr>
            <a:r>
              <a:rPr lang="en-US" altLang="zh-CN" sz="2800">
                <a:solidFill>
                  <a:schemeClr val="tx1"/>
                </a:solidFill>
                <a:latin typeface="Times New Roman" panose="02020603050405020304" pitchFamily="18" charset="0"/>
              </a:rPr>
              <a:t>S:  I need to send this 180-pound case. How long will it take by sea?</a:t>
            </a:r>
            <a:endParaRPr lang="en-US" altLang="zh-CN" sz="2800">
              <a:solidFill>
                <a:schemeClr val="tx1"/>
              </a:solidFill>
              <a:latin typeface="Times New Roman" panose="02020603050405020304" pitchFamily="18" charset="0"/>
            </a:endParaRPr>
          </a:p>
          <a:p>
            <a:pPr marL="609600" lvl="0" indent="-609600">
              <a:buNone/>
            </a:pPr>
            <a:r>
              <a:rPr lang="en-US" altLang="zh-CN" sz="2800">
                <a:solidFill>
                  <a:schemeClr val="tx1"/>
                </a:solidFill>
                <a:latin typeface="Times New Roman" panose="02020603050405020304" pitchFamily="18" charset="0"/>
              </a:rPr>
              <a:t>G:  Five to Six weeks.</a:t>
            </a:r>
            <a:endParaRPr lang="en-US" altLang="zh-CN" sz="2800">
              <a:solidFill>
                <a:schemeClr val="tx1"/>
              </a:solidFill>
              <a:latin typeface="Times New Roman" panose="02020603050405020304" pitchFamily="18" charset="0"/>
            </a:endParaRPr>
          </a:p>
          <a:p>
            <a:pPr marL="609600" lvl="0" indent="-609600">
              <a:buNone/>
            </a:pPr>
            <a:r>
              <a:rPr lang="en-US" altLang="zh-CN" sz="2800">
                <a:solidFill>
                  <a:schemeClr val="tx1"/>
                </a:solidFill>
                <a:latin typeface="Times New Roman" panose="02020603050405020304" pitchFamily="18" charset="0"/>
              </a:rPr>
              <a:t>S:  That will be too long.</a:t>
            </a:r>
            <a:endParaRPr lang="en-US" altLang="zh-CN" sz="2800">
              <a:solidFill>
                <a:schemeClr val="tx1"/>
              </a:solidFill>
              <a:latin typeface="Times New Roman" panose="02020603050405020304" pitchFamily="18" charset="0"/>
            </a:endParaRPr>
          </a:p>
          <a:p>
            <a:pPr marL="609600" lvl="0" indent="-609600">
              <a:buNone/>
            </a:pPr>
            <a:r>
              <a:rPr lang="en-US" altLang="zh-CN" sz="2800">
                <a:solidFill>
                  <a:schemeClr val="tx1"/>
                </a:solidFill>
                <a:latin typeface="Times New Roman" panose="02020603050405020304" pitchFamily="18" charset="0"/>
              </a:rPr>
              <a:t>G:  How quickly do you need it transported?</a:t>
            </a:r>
            <a:endParaRPr lang="en-US" altLang="zh-CN" sz="2800">
              <a:solidFill>
                <a:schemeClr val="tx1"/>
              </a:solidFill>
              <a:latin typeface="Times New Roman" panose="02020603050405020304" pitchFamily="18" charset="0"/>
            </a:endParaRPr>
          </a:p>
          <a:p>
            <a:pPr marL="609600" lvl="0" indent="-609600">
              <a:buNone/>
            </a:pPr>
            <a:endParaRPr lang="en-US" altLang="zh-CN" sz="2800">
              <a:solidFill>
                <a:schemeClr val="tx1"/>
              </a:solidFill>
              <a:latin typeface="Times New Roman" panose="02020603050405020304" pitchFamily="18" charset="0"/>
            </a:endParaRPr>
          </a:p>
        </p:txBody>
      </p:sp>
      <p:pic>
        <p:nvPicPr>
          <p:cNvPr id="60425" name="Picture 6" descr="2">
            <a:hlinkClick r:id="rId1" action="ppaction://hlinksldjump"/>
          </p:cNvPr>
          <p:cNvPicPr>
            <a:picLocks noChangeAspect="1"/>
          </p:cNvPicPr>
          <p:nvPr/>
        </p:nvPicPr>
        <p:blipFill>
          <a:blip r:embed="rId2"/>
          <a:stretch>
            <a:fillRect/>
          </a:stretch>
        </p:blipFill>
        <p:spPr>
          <a:xfrm>
            <a:off x="7772400" y="46101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38"/>
          <p:cNvSpPr txBox="1"/>
          <p:nvPr/>
        </p:nvSpPr>
        <p:spPr>
          <a:xfrm>
            <a:off x="1050925" y="201613"/>
            <a:ext cx="7900988" cy="519112"/>
          </a:xfrm>
          <a:prstGeom prst="rect">
            <a:avLst/>
          </a:prstGeom>
          <a:solidFill>
            <a:srgbClr val="FF99CC"/>
          </a:solidFill>
          <a:ln w="28575">
            <a:noFill/>
          </a:ln>
        </p:spPr>
        <p:txBody>
          <a:bodyPr>
            <a:spAutoFit/>
          </a:bodyPr>
          <a:lstStyle/>
          <a:p>
            <a:endParaRPr lang="zh-CN" altLang="en-US" sz="2800" dirty="0">
              <a:latin typeface="Arial" panose="020B0604020202020204" pitchFamily="34" charset="0"/>
              <a:ea typeface="宋体" panose="02010600030101010101" pitchFamily="2" charset="-122"/>
            </a:endParaRPr>
          </a:p>
        </p:txBody>
      </p:sp>
      <p:grpSp>
        <p:nvGrpSpPr>
          <p:cNvPr id="82947" name="Group 19"/>
          <p:cNvGrpSpPr/>
          <p:nvPr/>
        </p:nvGrpSpPr>
        <p:grpSpPr>
          <a:xfrm>
            <a:off x="1068388" y="630238"/>
            <a:ext cx="693737" cy="728662"/>
            <a:chOff x="802" y="845"/>
            <a:chExt cx="827" cy="826"/>
          </a:xfrm>
        </p:grpSpPr>
        <p:sp>
          <p:nvSpPr>
            <p:cNvPr id="82948"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2949"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2950"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2951" name="Rectangle 3"/>
          <p:cNvSpPr/>
          <p:nvPr/>
        </p:nvSpPr>
        <p:spPr>
          <a:xfrm>
            <a:off x="0" y="0"/>
            <a:ext cx="9144000" cy="685800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en-US" altLang="zh-CN" sz="2400" u="sng">
                <a:solidFill>
                  <a:schemeClr val="tx2"/>
                </a:solidFill>
                <a:latin typeface="Times New Roman" panose="02020603050405020304" pitchFamily="18" charset="0"/>
                <a:ea typeface="宋体" panose="02010600030101010101" pitchFamily="2" charset="-122"/>
              </a:rPr>
              <a:t>Script (2)</a:t>
            </a:r>
            <a:endParaRPr lang="en-US" altLang="zh-CN" sz="2400" u="sng">
              <a:solidFill>
                <a:schemeClr val="tx2"/>
              </a:solidFill>
              <a:latin typeface="Times New Roman" panose="02020603050405020304" pitchFamily="18" charset="0"/>
              <a:ea typeface="宋体" panose="02010600030101010101" pitchFamily="2" charset="-122"/>
            </a:endParaRPr>
          </a:p>
          <a:p>
            <a:pPr marL="609600" lvl="0" indent="-609600" algn="just">
              <a:buNone/>
            </a:pPr>
            <a:r>
              <a:rPr lang="en-US" altLang="zh-CN" sz="2400">
                <a:solidFill>
                  <a:schemeClr val="tx1"/>
                </a:solidFill>
                <a:latin typeface="Times New Roman" panose="02020603050405020304" pitchFamily="18" charset="0"/>
              </a:rPr>
              <a:t>S</a:t>
            </a:r>
            <a:r>
              <a:rPr lang="en-US" altLang="zh-CN" sz="2800">
                <a:solidFill>
                  <a:schemeClr val="tx1"/>
                </a:solidFill>
                <a:latin typeface="Times New Roman" panose="02020603050405020304" pitchFamily="18" charset="0"/>
              </a:rPr>
              <a:t>:  I will need it in Guangzhou in three weeks. I want to send this case for a display at a trade fair. As this is the first time that I take part in this fair. I want to be sure that is will arrive on time.</a:t>
            </a:r>
            <a:endParaRPr lang="en-US" altLang="zh-CN" sz="2800">
              <a:solidFill>
                <a:schemeClr val="tx1"/>
              </a:solidFill>
              <a:latin typeface="Times New Roman" panose="02020603050405020304" pitchFamily="18" charset="0"/>
            </a:endParaRPr>
          </a:p>
          <a:p>
            <a:pPr marL="609600" lvl="0" indent="-609600" algn="just">
              <a:buNone/>
            </a:pPr>
            <a:r>
              <a:rPr lang="en-US" altLang="zh-CN" sz="2800">
                <a:solidFill>
                  <a:schemeClr val="tx1"/>
                </a:solidFill>
                <a:latin typeface="Times New Roman" panose="02020603050405020304" pitchFamily="18" charset="0"/>
              </a:rPr>
              <a:t>G:  No problem. I think we can do it for you.</a:t>
            </a:r>
            <a:endParaRPr lang="en-US" altLang="zh-CN" sz="2800">
              <a:solidFill>
                <a:schemeClr val="tx1"/>
              </a:solidFill>
              <a:latin typeface="Times New Roman" panose="02020603050405020304" pitchFamily="18" charset="0"/>
            </a:endParaRPr>
          </a:p>
          <a:p>
            <a:pPr marL="609600" lvl="0" indent="-609600" algn="just">
              <a:buNone/>
            </a:pPr>
            <a:r>
              <a:rPr lang="en-US" altLang="zh-CN" sz="2800">
                <a:solidFill>
                  <a:schemeClr val="tx1"/>
                </a:solidFill>
                <a:latin typeface="Times New Roman" panose="02020603050405020304" pitchFamily="18" charset="0"/>
              </a:rPr>
              <a:t>S:  This is going to mean a lot to our company. I need a guarantee that it will be there.</a:t>
            </a:r>
            <a:endParaRPr lang="en-US" altLang="zh-CN" sz="2800">
              <a:solidFill>
                <a:schemeClr val="tx1"/>
              </a:solidFill>
              <a:latin typeface="Times New Roman" panose="02020603050405020304" pitchFamily="18" charset="0"/>
            </a:endParaRPr>
          </a:p>
          <a:p>
            <a:pPr marL="609600" lvl="0" indent="-609600" algn="just">
              <a:buNone/>
            </a:pPr>
            <a:r>
              <a:rPr lang="en-US" altLang="zh-CN" sz="2800">
                <a:solidFill>
                  <a:schemeClr val="tx1"/>
                </a:solidFill>
                <a:latin typeface="Times New Roman" panose="02020603050405020304" pitchFamily="18" charset="0"/>
              </a:rPr>
              <a:t>G:  Your satisfaction will be guaranteed if you are sending it by air.</a:t>
            </a:r>
            <a:endParaRPr lang="en-US" altLang="zh-CN" sz="2800">
              <a:solidFill>
                <a:schemeClr val="tx1"/>
              </a:solidFill>
              <a:latin typeface="Times New Roman" panose="02020603050405020304" pitchFamily="18" charset="0"/>
            </a:endParaRPr>
          </a:p>
          <a:p>
            <a:pPr marL="609600" lvl="0" indent="-609600" algn="just">
              <a:buNone/>
            </a:pPr>
            <a:r>
              <a:rPr lang="en-US" altLang="zh-CN" sz="2800">
                <a:solidFill>
                  <a:schemeClr val="tx1"/>
                </a:solidFill>
                <a:latin typeface="Times New Roman" panose="02020603050405020304" pitchFamily="18" charset="0"/>
              </a:rPr>
              <a:t>S:  Ok. I will send it by plane. How much will you charge for it?</a:t>
            </a:r>
            <a:endParaRPr lang="en-US" altLang="zh-CN" sz="2800">
              <a:solidFill>
                <a:schemeClr val="tx1"/>
              </a:solidFill>
              <a:latin typeface="Times New Roman" panose="02020603050405020304" pitchFamily="18" charset="0"/>
            </a:endParaRPr>
          </a:p>
          <a:p>
            <a:pPr marL="609600" lvl="0" indent="-609600" algn="just">
              <a:buNone/>
            </a:pPr>
            <a:r>
              <a:rPr lang="en-US" altLang="zh-CN" sz="2800">
                <a:solidFill>
                  <a:schemeClr val="tx1"/>
                </a:solidFill>
                <a:latin typeface="Times New Roman" panose="02020603050405020304" pitchFamily="18" charset="0"/>
              </a:rPr>
              <a:t>G:  It will cost $350.00 for this case.</a:t>
            </a:r>
            <a:endParaRPr lang="en-US" altLang="zh-CN" sz="2800">
              <a:solidFill>
                <a:schemeClr val="tx1"/>
              </a:solidFill>
              <a:latin typeface="Times New Roman" panose="02020603050405020304" pitchFamily="18" charset="0"/>
            </a:endParaRPr>
          </a:p>
        </p:txBody>
      </p:sp>
      <p:pic>
        <p:nvPicPr>
          <p:cNvPr id="82952" name="Picture 6" descr="2">
            <a:hlinkClick r:id="rId1" action="ppaction://hlinksldjump"/>
          </p:cNvPr>
          <p:cNvPicPr>
            <a:picLocks noChangeAspect="1"/>
          </p:cNvPicPr>
          <p:nvPr/>
        </p:nvPicPr>
        <p:blipFill>
          <a:blip r:embed="rId2"/>
          <a:stretch>
            <a:fillRect/>
          </a:stretch>
        </p:blipFill>
        <p:spPr>
          <a:xfrm>
            <a:off x="7696200" y="51816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58371"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a:latin typeface="Arial" panose="020B0604020202020204" pitchFamily="34" charset="0"/>
                <a:ea typeface="宋体" panose="02010600030101010101" pitchFamily="2" charset="-122"/>
              </a:rPr>
              <a:t>Task 2 Arranging Shipping</a:t>
            </a:r>
            <a:endParaRPr lang="zh-CN" altLang="en-US" sz="2800" dirty="0">
              <a:latin typeface="Arial" panose="020B0604020202020204" pitchFamily="34" charset="0"/>
              <a:ea typeface="宋体" panose="02010600030101010101" pitchFamily="2" charset="-122"/>
            </a:endParaRPr>
          </a:p>
        </p:txBody>
      </p:sp>
      <p:grpSp>
        <p:nvGrpSpPr>
          <p:cNvPr id="58372" name="Group 19"/>
          <p:cNvGrpSpPr/>
          <p:nvPr/>
        </p:nvGrpSpPr>
        <p:grpSpPr>
          <a:xfrm>
            <a:off x="1068388" y="630238"/>
            <a:ext cx="693737" cy="728662"/>
            <a:chOff x="802" y="845"/>
            <a:chExt cx="827" cy="826"/>
          </a:xfrm>
        </p:grpSpPr>
        <p:sp>
          <p:nvSpPr>
            <p:cNvPr id="5837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837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837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58376" name="Rectangle 3"/>
          <p:cNvSpPr/>
          <p:nvPr/>
        </p:nvSpPr>
        <p:spPr>
          <a:xfrm>
            <a:off x="554038" y="873125"/>
            <a:ext cx="8589962" cy="495935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u="sng">
                <a:solidFill>
                  <a:schemeClr val="tx2"/>
                </a:solidFill>
                <a:latin typeface="Times New Roman" panose="02020603050405020304" pitchFamily="18" charset="0"/>
                <a:ea typeface="宋体" panose="02010600030101010101" pitchFamily="2" charset="-122"/>
              </a:rPr>
              <a:t>Activity 3 Reading</a:t>
            </a:r>
            <a:endParaRPr lang="en-US" altLang="zh-CN" sz="2800" u="sng">
              <a:solidFill>
                <a:schemeClr val="tx2"/>
              </a:solidFill>
              <a:latin typeface="Times New Roman" panose="02020603050405020304" pitchFamily="18" charset="0"/>
              <a:ea typeface="宋体" panose="02010600030101010101" pitchFamily="2" charset="-122"/>
            </a:endParaRPr>
          </a:p>
          <a:p>
            <a:pPr marL="609600" lvl="0" indent="-609600" algn="just">
              <a:buNone/>
            </a:pPr>
            <a:r>
              <a:rPr lang="en-US" altLang="zh-CN" sz="2400">
                <a:solidFill>
                  <a:schemeClr val="hlink"/>
                </a:solidFill>
                <a:latin typeface="Times New Roman" panose="02020603050405020304" pitchFamily="18" charset="0"/>
                <a:ea typeface="宋体" panose="02010600030101010101" pitchFamily="2" charset="-122"/>
              </a:rPr>
              <a:t> </a:t>
            </a:r>
            <a:r>
              <a:rPr lang="en-US" altLang="zh-CN" sz="2400">
                <a:solidFill>
                  <a:schemeClr val="hlink"/>
                </a:solidFill>
                <a:latin typeface="Times New Roman" panose="02020603050405020304" pitchFamily="18" charset="0"/>
              </a:rPr>
              <a:t>Mini Task I. Understanding</a:t>
            </a:r>
            <a:endParaRPr lang="en-US" altLang="zh-CN" sz="2400">
              <a:solidFill>
                <a:schemeClr val="hlink"/>
              </a:solidFill>
              <a:latin typeface="Times New Roman" panose="02020603050405020304" pitchFamily="18" charset="0"/>
            </a:endParaRPr>
          </a:p>
          <a:p>
            <a:pPr marL="609600" lvl="0" indent="-609600" algn="just">
              <a:buNone/>
            </a:pPr>
            <a:r>
              <a:rPr lang="en-US" altLang="zh-CN" sz="2400">
                <a:solidFill>
                  <a:schemeClr val="hlink"/>
                </a:solidFill>
                <a:latin typeface="Times New Roman" panose="02020603050405020304" pitchFamily="18" charset="0"/>
              </a:rPr>
              <a:t>Are the statements below true or false?</a:t>
            </a:r>
            <a:endParaRPr lang="en-US" altLang="zh-CN" sz="2400">
              <a:solidFill>
                <a:schemeClr val="hlink"/>
              </a:solidFill>
              <a:latin typeface="Times New Roman" panose="02020603050405020304" pitchFamily="18" charset="0"/>
            </a:endParaRPr>
          </a:p>
          <a:p>
            <a:pPr marL="609600" lvl="0" indent="-609600" algn="just">
              <a:buNone/>
            </a:pPr>
            <a:r>
              <a:rPr lang="en-US" altLang="zh-CN" sz="2800">
                <a:solidFill>
                  <a:schemeClr val="tx1"/>
                </a:solidFill>
                <a:latin typeface="Times New Roman" panose="02020603050405020304" pitchFamily="18" charset="0"/>
              </a:rPr>
              <a:t>(1) </a:t>
            </a:r>
            <a:r>
              <a:rPr lang="en-US" altLang="zh-CN" sz="2400">
                <a:solidFill>
                  <a:schemeClr val="tx1"/>
                </a:solidFill>
                <a:latin typeface="Times New Roman" panose="02020603050405020304" pitchFamily="18" charset="0"/>
              </a:rPr>
              <a:t>Exhibitors can avoid high shipping with assistance from marketing managers.</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(2) All the shipping enables exhibitors to confirm the arrival of their freight at the show.</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(3) Many general contractors also offer shipping services.</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(4) Exhibitors should ask for quotes for international shipping and customs services in advance.</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(5)The quotes should include both inbound and outbound transportation costs.</a:t>
            </a:r>
            <a:endParaRPr lang="en-US" altLang="zh-CN" sz="2400">
              <a:solidFill>
                <a:schemeClr val="tx1"/>
              </a:solidFill>
              <a:latin typeface="Times New Roman" panose="02020603050405020304" pitchFamily="18" charset="0"/>
            </a:endParaRPr>
          </a:p>
          <a:p>
            <a:pPr marL="609600" lvl="0" indent="-609600" algn="just">
              <a:buNone/>
            </a:pPr>
            <a:r>
              <a:rPr lang="en-US" altLang="zh-CN"/>
              <a:t>1 F   2F   3T   4T  5T</a:t>
            </a:r>
            <a:endParaRPr lang="en-US" altLang="zh-CN"/>
          </a:p>
        </p:txBody>
      </p:sp>
      <p:pic>
        <p:nvPicPr>
          <p:cNvPr id="58377" name="图片 58376" descr="imagesCA0Z1IZ3"/>
          <p:cNvPicPr>
            <a:picLocks noChangeAspect="1"/>
          </p:cNvPicPr>
          <p:nvPr/>
        </p:nvPicPr>
        <p:blipFill>
          <a:blip r:embed="rId1"/>
          <a:stretch>
            <a:fillRect/>
          </a:stretch>
        </p:blipFill>
        <p:spPr>
          <a:xfrm>
            <a:off x="0" y="5959475"/>
            <a:ext cx="533400" cy="533400"/>
          </a:xfrm>
          <a:prstGeom prst="rect">
            <a:avLst/>
          </a:prstGeom>
          <a:noFill/>
          <a:ln w="9525">
            <a:noFill/>
          </a:ln>
        </p:spPr>
      </p:pic>
      <p:pic>
        <p:nvPicPr>
          <p:cNvPr id="58378" name="Picture 6" descr="2">
            <a:hlinkClick r:id="rId2" action="ppaction://hlinksldjump"/>
          </p:cNvPr>
          <p:cNvPicPr>
            <a:picLocks noChangeAspect="1"/>
          </p:cNvPicPr>
          <p:nvPr/>
        </p:nvPicPr>
        <p:blipFill>
          <a:blip r:embed="rId3"/>
          <a:stretch>
            <a:fillRect/>
          </a:stretch>
        </p:blipFill>
        <p:spPr>
          <a:xfrm>
            <a:off x="7734300" y="7366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76">
                                            <p:txEl>
                                              <p:pRg st="8" end="8"/>
                                            </p:txEl>
                                          </p:spTgt>
                                        </p:tgtEl>
                                        <p:attrNameLst>
                                          <p:attrName>style.visibility</p:attrName>
                                        </p:attrNameLst>
                                      </p:cBhvr>
                                      <p:to>
                                        <p:strVal val="visible"/>
                                      </p:to>
                                    </p:set>
                                    <p:anim calcmode="lin" valueType="num">
                                      <p:cBhvr additive="base">
                                        <p:cTn id="7" dur="500" fill="hold"/>
                                        <p:tgtEl>
                                          <p:spTgt spid="58376">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83971"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a:latin typeface="Arial" panose="020B0604020202020204" pitchFamily="34" charset="0"/>
                <a:ea typeface="宋体" panose="02010600030101010101" pitchFamily="2" charset="-122"/>
              </a:rPr>
              <a:t>Task 2 Arranging Shipping</a:t>
            </a:r>
            <a:endParaRPr lang="zh-CN" altLang="en-US" sz="2800" dirty="0">
              <a:latin typeface="Arial" panose="020B0604020202020204" pitchFamily="34" charset="0"/>
              <a:ea typeface="宋体" panose="02010600030101010101" pitchFamily="2" charset="-122"/>
            </a:endParaRPr>
          </a:p>
        </p:txBody>
      </p:sp>
      <p:grpSp>
        <p:nvGrpSpPr>
          <p:cNvPr id="83972" name="Group 19"/>
          <p:cNvGrpSpPr/>
          <p:nvPr/>
        </p:nvGrpSpPr>
        <p:grpSpPr>
          <a:xfrm>
            <a:off x="1068388" y="630238"/>
            <a:ext cx="693737" cy="728662"/>
            <a:chOff x="802" y="845"/>
            <a:chExt cx="827" cy="826"/>
          </a:xfrm>
        </p:grpSpPr>
        <p:sp>
          <p:nvSpPr>
            <p:cNvPr id="8397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397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397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3976" name="Rectangle 3"/>
          <p:cNvSpPr/>
          <p:nvPr/>
        </p:nvSpPr>
        <p:spPr>
          <a:xfrm>
            <a:off x="554038" y="873125"/>
            <a:ext cx="8589962" cy="598487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400">
                <a:latin typeface="Times New Roman" panose="02020603050405020304" pitchFamily="18" charset="0"/>
              </a:rPr>
              <a:t>Mini Task II. Translation</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Translate the following into English.</a:t>
            </a:r>
            <a:endParaRPr lang="en-US" altLang="zh-CN" sz="2400">
              <a:latin typeface="Times New Roman" panose="02020603050405020304" pitchFamily="18" charset="0"/>
            </a:endParaRPr>
          </a:p>
          <a:p>
            <a:pPr marL="609600" lvl="0" indent="-609600">
              <a:buFont typeface="Wingdings" panose="05000000000000000000" pitchFamily="2" charset="2"/>
              <a:buAutoNum type="arabicParenBoth"/>
            </a:pPr>
            <a:r>
              <a:rPr lang="zh-CN" altLang="en-US" sz="2400" dirty="0">
                <a:latin typeface="Times New Roman" panose="02020603050405020304" pitchFamily="18" charset="0"/>
                <a:ea typeface="宋体" panose="02010600030101010101" pitchFamily="2" charset="-122"/>
              </a:rPr>
              <a:t>参展商可以借助运营经历的帮助来避免高额的运输费用。</a:t>
            </a:r>
            <a:endParaRPr lang="zh-CN" altLang="en-US" sz="2400" dirty="0">
              <a:latin typeface="Times New Roman" panose="02020603050405020304" pitchFamily="18" charset="0"/>
              <a:ea typeface="宋体" panose="02010600030101010101" pitchFamily="2" charset="-122"/>
            </a:endParaRPr>
          </a:p>
          <a:p>
            <a:pPr marL="609600" lvl="0" indent="-609600" algn="just">
              <a:buFont typeface="Wingdings" panose="05000000000000000000" pitchFamily="2" charset="2"/>
              <a:buNone/>
            </a:pPr>
            <a:r>
              <a:rPr lang="en-US" altLang="zh-CN" sz="2800">
                <a:solidFill>
                  <a:schemeClr val="tx1"/>
                </a:solidFill>
              </a:rPr>
              <a:t>   Exhibitors can avoid high shipping and drayage costs with assistance from operations managers.</a:t>
            </a:r>
            <a:endParaRPr lang="zh-CN" altLang="en-US" sz="2800" dirty="0">
              <a:solidFill>
                <a:schemeClr val="tx1"/>
              </a:solidFill>
              <a:latin typeface="Times New Roman" panose="02020603050405020304" pitchFamily="18" charset="0"/>
              <a:ea typeface="宋体" panose="02010600030101010101" pitchFamily="2" charset="-122"/>
            </a:endParaRPr>
          </a:p>
          <a:p>
            <a:pPr marL="609600" lvl="0" indent="-609600">
              <a:buNone/>
            </a:pPr>
            <a:r>
              <a:rPr lang="en-US" altLang="zh-CN" sz="2400">
                <a:latin typeface="Times New Roman" panose="02020603050405020304" pitchFamily="18" charset="0"/>
                <a:ea typeface="宋体" panose="02010600030101010101" pitchFamily="2" charset="-122"/>
              </a:rPr>
              <a:t>(2) </a:t>
            </a:r>
            <a:r>
              <a:rPr lang="zh-CN" altLang="en-US" sz="2400" dirty="0">
                <a:latin typeface="Times New Roman" panose="02020603050405020304" pitchFamily="18" charset="0"/>
                <a:ea typeface="宋体" panose="02010600030101010101" pitchFamily="2" charset="-122"/>
              </a:rPr>
              <a:t>报价应该包括国内外的运输成本，关税和税收。</a:t>
            </a:r>
            <a:endParaRPr lang="zh-CN" altLang="en-US" sz="2400" dirty="0">
              <a:latin typeface="Times New Roman" panose="02020603050405020304" pitchFamily="18" charset="0"/>
              <a:ea typeface="宋体" panose="02010600030101010101" pitchFamily="2" charset="-122"/>
            </a:endParaRPr>
          </a:p>
          <a:p>
            <a:pPr marL="609600" lvl="0" indent="-609600" algn="just">
              <a:buNone/>
            </a:pPr>
            <a:r>
              <a:rPr lang="en-US" altLang="zh-CN" sz="2800">
                <a:solidFill>
                  <a:schemeClr val="tx1"/>
                </a:solidFill>
                <a:latin typeface="Times New Roman" panose="02020603050405020304" pitchFamily="18" charset="0"/>
              </a:rPr>
              <a:t>   The quotes should include both inbound and outbound transportation costs, duties and taxes.</a:t>
            </a:r>
            <a:endParaRPr lang="zh-CN" altLang="en-US" sz="2800" dirty="0">
              <a:solidFill>
                <a:schemeClr val="tx1"/>
              </a:solidFill>
              <a:latin typeface="Times New Roman" panose="02020603050405020304" pitchFamily="18" charset="0"/>
              <a:ea typeface="宋体" panose="02010600030101010101" pitchFamily="2" charset="-122"/>
            </a:endParaRPr>
          </a:p>
          <a:p>
            <a:pPr marL="609600" lvl="0" indent="-609600">
              <a:buNone/>
            </a:pPr>
            <a:r>
              <a:rPr lang="en-US" altLang="zh-CN" sz="2400">
                <a:latin typeface="Times New Roman" panose="02020603050405020304" pitchFamily="18" charset="0"/>
                <a:ea typeface="宋体" panose="02010600030101010101" pitchFamily="2" charset="-122"/>
              </a:rPr>
              <a:t>(3) </a:t>
            </a:r>
            <a:r>
              <a:rPr lang="zh-CN" altLang="en-US" sz="2400" dirty="0">
                <a:latin typeface="Times New Roman" panose="02020603050405020304" pitchFamily="18" charset="0"/>
                <a:ea typeface="宋体" panose="02010600030101010101" pitchFamily="2" charset="-122"/>
              </a:rPr>
              <a:t>如果货物来自国外，使用一个有信誉的货物承运商是很重要的。</a:t>
            </a:r>
            <a:endParaRPr lang="zh-CN" altLang="en-US" sz="2400" dirty="0">
              <a:latin typeface="Times New Roman" panose="02020603050405020304" pitchFamily="18" charset="0"/>
              <a:ea typeface="宋体" panose="02010600030101010101" pitchFamily="2" charset="-122"/>
            </a:endParaRPr>
          </a:p>
          <a:p>
            <a:pPr marL="609600" lvl="0" indent="-609600" algn="just">
              <a:buNone/>
            </a:pPr>
            <a:r>
              <a:rPr lang="en-US" altLang="zh-CN" sz="2800">
                <a:solidFill>
                  <a:schemeClr val="tx1"/>
                </a:solidFill>
                <a:latin typeface="Times New Roman" panose="02020603050405020304" pitchFamily="18" charset="0"/>
              </a:rPr>
              <a:t>   It is important to use reputable freight forwarders, if product is coming from overseas.</a:t>
            </a:r>
            <a:endParaRPr lang="zh-CN" altLang="en-US" sz="2800" dirty="0">
              <a:solidFill>
                <a:schemeClr val="tx1"/>
              </a:solidFill>
              <a:latin typeface="Times New Roman" panose="02020603050405020304" pitchFamily="18" charset="0"/>
            </a:endParaRPr>
          </a:p>
        </p:txBody>
      </p:sp>
      <p:pic>
        <p:nvPicPr>
          <p:cNvPr id="83977" name="图片 83976" descr="imagesCA0Z1IZ3"/>
          <p:cNvPicPr>
            <a:picLocks noChangeAspect="1"/>
          </p:cNvPicPr>
          <p:nvPr/>
        </p:nvPicPr>
        <p:blipFill>
          <a:blip r:embed="rId1"/>
          <a:stretch>
            <a:fillRect/>
          </a:stretch>
        </p:blipFill>
        <p:spPr>
          <a:xfrm>
            <a:off x="228600" y="5864225"/>
            <a:ext cx="533400" cy="533400"/>
          </a:xfrm>
          <a:prstGeom prst="rect">
            <a:avLst/>
          </a:prstGeom>
          <a:noFill/>
          <a:ln w="9525">
            <a:noFill/>
          </a:ln>
        </p:spPr>
      </p:pic>
      <p:pic>
        <p:nvPicPr>
          <p:cNvPr id="83978" name="Picture 6" descr="2">
            <a:hlinkClick r:id="rId2" action="ppaction://hlinksldjump"/>
          </p:cNvPr>
          <p:cNvPicPr>
            <a:picLocks noChangeAspect="1"/>
          </p:cNvPicPr>
          <p:nvPr/>
        </p:nvPicPr>
        <p:blipFill>
          <a:blip r:embed="rId3"/>
          <a:stretch>
            <a:fillRect/>
          </a:stretch>
        </p:blipFill>
        <p:spPr>
          <a:xfrm>
            <a:off x="7734300" y="736600"/>
            <a:ext cx="887413" cy="1219200"/>
          </a:xfrm>
          <a:prstGeom prst="rect">
            <a:avLst/>
          </a:prstGeom>
          <a:noFill/>
          <a:ln w="9525">
            <a:noFill/>
          </a:ln>
        </p:spPr>
      </p:pic>
      <p:pic>
        <p:nvPicPr>
          <p:cNvPr id="83979" name="图片 83978" descr="imagesCA0Z1IZ3"/>
          <p:cNvPicPr>
            <a:picLocks noChangeAspect="1"/>
          </p:cNvPicPr>
          <p:nvPr/>
        </p:nvPicPr>
        <p:blipFill>
          <a:blip r:embed="rId1"/>
          <a:stretch>
            <a:fillRect/>
          </a:stretch>
        </p:blipFill>
        <p:spPr>
          <a:xfrm>
            <a:off x="330200" y="4213225"/>
            <a:ext cx="533400" cy="533400"/>
          </a:xfrm>
          <a:prstGeom prst="rect">
            <a:avLst/>
          </a:prstGeom>
          <a:noFill/>
          <a:ln w="9525">
            <a:noFill/>
          </a:ln>
        </p:spPr>
      </p:pic>
      <p:pic>
        <p:nvPicPr>
          <p:cNvPr id="83980" name="图片 83979" descr="imagesCA0Z1IZ3"/>
          <p:cNvPicPr>
            <a:picLocks noChangeAspect="1"/>
          </p:cNvPicPr>
          <p:nvPr/>
        </p:nvPicPr>
        <p:blipFill>
          <a:blip r:embed="rId1"/>
          <a:stretch>
            <a:fillRect/>
          </a:stretch>
        </p:blipFill>
        <p:spPr>
          <a:xfrm>
            <a:off x="298450" y="2352675"/>
            <a:ext cx="533400" cy="533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3976">
                                            <p:txEl>
                                              <p:pRg st="3" end="3"/>
                                            </p:txEl>
                                          </p:spTgt>
                                        </p:tgtEl>
                                        <p:attrNameLst>
                                          <p:attrName>style.visibility</p:attrName>
                                        </p:attrNameLst>
                                      </p:cBhvr>
                                      <p:to>
                                        <p:strVal val="visible"/>
                                      </p:to>
                                    </p:set>
                                    <p:anim calcmode="lin" valueType="num">
                                      <p:cBhvr additive="base">
                                        <p:cTn id="7" dur="500" fill="hold"/>
                                        <p:tgtEl>
                                          <p:spTgt spid="8397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397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3976">
                                            <p:txEl>
                                              <p:pRg st="5" end="5"/>
                                            </p:txEl>
                                          </p:spTgt>
                                        </p:tgtEl>
                                        <p:attrNameLst>
                                          <p:attrName>style.visibility</p:attrName>
                                        </p:attrNameLst>
                                      </p:cBhvr>
                                      <p:to>
                                        <p:strVal val="visible"/>
                                      </p:to>
                                    </p:set>
                                    <p:anim calcmode="lin" valueType="num">
                                      <p:cBhvr additive="base">
                                        <p:cTn id="13" dur="500" fill="hold"/>
                                        <p:tgtEl>
                                          <p:spTgt spid="83976">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397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3976">
                                            <p:txEl>
                                              <p:pRg st="7" end="7"/>
                                            </p:txEl>
                                          </p:spTgt>
                                        </p:tgtEl>
                                        <p:attrNameLst>
                                          <p:attrName>style.visibility</p:attrName>
                                        </p:attrNameLst>
                                      </p:cBhvr>
                                      <p:to>
                                        <p:strVal val="visible"/>
                                      </p:to>
                                    </p:set>
                                    <p:anim calcmode="lin" valueType="num">
                                      <p:cBhvr additive="base">
                                        <p:cTn id="19" dur="500" fill="hold"/>
                                        <p:tgtEl>
                                          <p:spTgt spid="83976">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397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61443" name="Text Box 38"/>
          <p:cNvSpPr txBox="1"/>
          <p:nvPr/>
        </p:nvSpPr>
        <p:spPr>
          <a:xfrm>
            <a:off x="688975" y="25876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2 Arranging Shipping</a:t>
            </a:r>
            <a:endParaRPr lang="zh-CN" altLang="en-US" sz="3200" dirty="0">
              <a:latin typeface="Times New Roman" panose="02020603050405020304" pitchFamily="18" charset="0"/>
            </a:endParaRPr>
          </a:p>
        </p:txBody>
      </p:sp>
      <p:grpSp>
        <p:nvGrpSpPr>
          <p:cNvPr id="61444" name="Group 19"/>
          <p:cNvGrpSpPr/>
          <p:nvPr/>
        </p:nvGrpSpPr>
        <p:grpSpPr>
          <a:xfrm>
            <a:off x="1068388" y="630238"/>
            <a:ext cx="693737" cy="728662"/>
            <a:chOff x="802" y="845"/>
            <a:chExt cx="827" cy="826"/>
          </a:xfrm>
        </p:grpSpPr>
        <p:sp>
          <p:nvSpPr>
            <p:cNvPr id="61445"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61446"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61447"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61448" name="Rectangle 3"/>
          <p:cNvSpPr/>
          <p:nvPr/>
        </p:nvSpPr>
        <p:spPr>
          <a:xfrm>
            <a:off x="554355" y="835025"/>
            <a:ext cx="8590280" cy="537591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u="sng">
                <a:solidFill>
                  <a:schemeClr val="tx2"/>
                </a:solidFill>
                <a:latin typeface="Times New Roman" panose="02020603050405020304" pitchFamily="18" charset="0"/>
                <a:ea typeface="宋体" panose="02010600030101010101" pitchFamily="2" charset="-122"/>
              </a:rPr>
              <a:t>Activity 4 Role-play: Writing</a:t>
            </a:r>
            <a:endParaRPr lang="en-US" altLang="zh-CN" sz="2800" u="sng">
              <a:solidFill>
                <a:schemeClr val="tx2"/>
              </a:solidFill>
              <a:latin typeface="Times New Roman" panose="02020603050405020304" pitchFamily="18" charset="0"/>
              <a:ea typeface="宋体" panose="02010600030101010101" pitchFamily="2" charset="-122"/>
            </a:endParaRPr>
          </a:p>
          <a:p>
            <a:pPr marL="609600" lvl="0" indent="-609600" algn="just">
              <a:buNone/>
            </a:pPr>
            <a:r>
              <a:rPr lang="en-US" altLang="zh-CN" u="sng">
                <a:solidFill>
                  <a:schemeClr val="tx1"/>
                </a:solidFill>
                <a:latin typeface="Times New Roman" panose="02020603050405020304" pitchFamily="18" charset="0"/>
              </a:rPr>
              <a:t>  Student A</a:t>
            </a:r>
            <a:endParaRPr lang="en-US" altLang="zh-CN">
              <a:solidFill>
                <a:schemeClr val="tx1"/>
              </a:solidFill>
              <a:latin typeface="Times New Roman" panose="02020603050405020304" pitchFamily="18" charset="0"/>
            </a:endParaRPr>
          </a:p>
          <a:p>
            <a:pPr marL="609600" lvl="0" indent="-609600" algn="just">
              <a:buNone/>
            </a:pPr>
            <a:r>
              <a:rPr lang="en-US" altLang="zh-CN">
                <a:solidFill>
                  <a:schemeClr val="tx1"/>
                </a:solidFill>
                <a:latin typeface="Times New Roman" panose="02020603050405020304" pitchFamily="18" charset="0"/>
              </a:rPr>
              <a:t>  </a:t>
            </a:r>
            <a:r>
              <a:rPr lang="en-US" altLang="zh-CN" b="0">
                <a:solidFill>
                  <a:schemeClr val="tx1"/>
                </a:solidFill>
                <a:latin typeface="Times New Roman" panose="02020603050405020304" pitchFamily="18" charset="0"/>
              </a:rPr>
              <a:t>You are Mr. Black, the representative from a company that is going to attend an exhibition. Enquire about the shipment of the materials and items needed for the stand construction and display at the stand.</a:t>
            </a:r>
            <a:endParaRPr lang="en-US" altLang="zh-CN" u="sng">
              <a:solidFill>
                <a:schemeClr val="tx1"/>
              </a:solidFill>
              <a:latin typeface="Times New Roman" panose="02020603050405020304" pitchFamily="18" charset="0"/>
            </a:endParaRPr>
          </a:p>
          <a:p>
            <a:pPr marL="609600" lvl="0" indent="-609600" algn="just">
              <a:buNone/>
            </a:pPr>
            <a:r>
              <a:rPr lang="en-US" altLang="zh-CN" u="sng">
                <a:solidFill>
                  <a:schemeClr val="tx1"/>
                </a:solidFill>
                <a:latin typeface="Times New Roman" panose="02020603050405020304" pitchFamily="18" charset="0"/>
              </a:rPr>
              <a:t>  Student B</a:t>
            </a:r>
            <a:endParaRPr lang="en-US" altLang="zh-CN">
              <a:solidFill>
                <a:schemeClr val="tx1"/>
              </a:solidFill>
              <a:latin typeface="Times New Roman" panose="02020603050405020304" pitchFamily="18" charset="0"/>
            </a:endParaRPr>
          </a:p>
          <a:p>
            <a:pPr marL="609600" lvl="0" indent="-609600" algn="just">
              <a:buNone/>
            </a:pPr>
            <a:r>
              <a:rPr lang="en-US" altLang="zh-CN">
                <a:solidFill>
                  <a:schemeClr val="tx1"/>
                </a:solidFill>
                <a:latin typeface="Times New Roman" panose="02020603050405020304" pitchFamily="18" charset="0"/>
              </a:rPr>
              <a:t>  </a:t>
            </a:r>
            <a:r>
              <a:rPr lang="en-US" altLang="zh-CN" b="0">
                <a:solidFill>
                  <a:schemeClr val="tx1"/>
                </a:solidFill>
                <a:latin typeface="Times New Roman" panose="02020603050405020304" pitchFamily="18" charset="0"/>
              </a:rPr>
              <a:t>You are Mr. Li from a shipping company. Answer Mr. Black’s enquiry and give some advice.</a:t>
            </a:r>
            <a:endParaRPr lang="en-US" altLang="zh-CN" b="0">
              <a:solidFill>
                <a:schemeClr val="tx1"/>
              </a:solidFill>
              <a:latin typeface="Times New Roman" panose="02020603050405020304" pitchFamily="18" charset="0"/>
            </a:endParaRPr>
          </a:p>
        </p:txBody>
      </p:sp>
      <p:pic>
        <p:nvPicPr>
          <p:cNvPr id="61449" name="图片 61448" descr="imagesCA0Z1IZ3"/>
          <p:cNvPicPr>
            <a:picLocks noChangeAspect="1"/>
          </p:cNvPicPr>
          <p:nvPr/>
        </p:nvPicPr>
        <p:blipFill>
          <a:blip r:embed="rId1"/>
          <a:stretch>
            <a:fillRect/>
          </a:stretch>
        </p:blipFill>
        <p:spPr>
          <a:xfrm>
            <a:off x="0" y="5902325"/>
            <a:ext cx="533400" cy="533400"/>
          </a:xfrm>
          <a:prstGeom prst="rect">
            <a:avLst/>
          </a:prstGeom>
          <a:noFill/>
          <a:ln w="9525">
            <a:noFill/>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74755"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3 Handling Insurance</a:t>
            </a:r>
            <a:r>
              <a:rPr lang="en-US" altLang="zh-CN">
                <a:latin typeface="Arial" panose="020B0604020202020204" pitchFamily="34" charset="0"/>
              </a:rPr>
              <a:t> </a:t>
            </a:r>
            <a:endParaRPr lang="zh-CN" altLang="en-US" dirty="0">
              <a:latin typeface="Arial" panose="020B0604020202020204" pitchFamily="34" charset="0"/>
            </a:endParaRPr>
          </a:p>
        </p:txBody>
      </p:sp>
      <p:grpSp>
        <p:nvGrpSpPr>
          <p:cNvPr id="74756" name="Group 19"/>
          <p:cNvGrpSpPr/>
          <p:nvPr/>
        </p:nvGrpSpPr>
        <p:grpSpPr>
          <a:xfrm>
            <a:off x="1068388" y="630238"/>
            <a:ext cx="693737" cy="728662"/>
            <a:chOff x="802" y="845"/>
            <a:chExt cx="827" cy="826"/>
          </a:xfrm>
        </p:grpSpPr>
        <p:sp>
          <p:nvSpPr>
            <p:cNvPr id="7475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7475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7475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74760" name="Rectangle 3"/>
          <p:cNvSpPr/>
          <p:nvPr/>
        </p:nvSpPr>
        <p:spPr>
          <a:xfrm>
            <a:off x="554355" y="961390"/>
            <a:ext cx="8589010" cy="524827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a:latin typeface="Times New Roman" panose="02020603050405020304" pitchFamily="18" charset="0"/>
              </a:rPr>
              <a:t>coverage</a:t>
            </a:r>
            <a:r>
              <a:rPr lang="en-US" altLang="zh-CN" sz="2800" i="1">
                <a:latin typeface="Times New Roman" panose="02020603050405020304" pitchFamily="18" charset="0"/>
              </a:rPr>
              <a:t> n.</a:t>
            </a:r>
            <a:r>
              <a:rPr lang="en-US" altLang="zh-CN" sz="2800">
                <a:latin typeface="Times New Roman" panose="02020603050405020304" pitchFamily="18" charset="0"/>
              </a:rPr>
              <a:t> </a:t>
            </a:r>
            <a:r>
              <a:rPr lang="zh-CN" altLang="en-US" sz="2800" dirty="0">
                <a:latin typeface="Times New Roman" panose="02020603050405020304" pitchFamily="18" charset="0"/>
              </a:rPr>
              <a:t>承保范围，保险险别</a:t>
            </a:r>
            <a:endParaRPr lang="zh-CN" altLang="en-US" sz="2800" dirty="0">
              <a:latin typeface="Times New Roman" panose="02020603050405020304" pitchFamily="18" charset="0"/>
            </a:endParaRPr>
          </a:p>
          <a:p>
            <a:pPr marL="609600" lvl="0" indent="-609600">
              <a:buNone/>
            </a:pPr>
            <a:r>
              <a:rPr lang="en-US" altLang="zh-CN" sz="2800">
                <a:latin typeface="Times New Roman" panose="02020603050405020304" pitchFamily="18" charset="0"/>
              </a:rPr>
              <a:t>costly </a:t>
            </a:r>
            <a:r>
              <a:rPr lang="en-US" altLang="zh-CN" sz="2800" i="1">
                <a:latin typeface="Times New Roman" panose="02020603050405020304" pitchFamily="18" charset="0"/>
              </a:rPr>
              <a:t>adj</a:t>
            </a:r>
            <a:r>
              <a:rPr lang="en-US" altLang="zh-CN" sz="2800">
                <a:latin typeface="Times New Roman" panose="02020603050405020304" pitchFamily="18" charset="0"/>
              </a:rPr>
              <a:t>. </a:t>
            </a:r>
            <a:r>
              <a:rPr lang="zh-CN" altLang="en-US" sz="2800" dirty="0">
                <a:latin typeface="Times New Roman" panose="02020603050405020304" pitchFamily="18" charset="0"/>
              </a:rPr>
              <a:t>昂贵的</a:t>
            </a:r>
            <a:endParaRPr lang="zh-CN" altLang="en-US" sz="2800" dirty="0">
              <a:latin typeface="Times New Roman" panose="02020603050405020304" pitchFamily="18" charset="0"/>
            </a:endParaRPr>
          </a:p>
          <a:p>
            <a:pPr marL="609600" lvl="0" indent="-609600">
              <a:buNone/>
            </a:pPr>
            <a:r>
              <a:rPr lang="en-US" altLang="zh-CN" sz="2800">
                <a:latin typeface="Times New Roman" panose="02020603050405020304" pitchFamily="18" charset="0"/>
              </a:rPr>
              <a:t>address </a:t>
            </a:r>
            <a:r>
              <a:rPr lang="en-US" altLang="zh-CN" sz="2800" i="1">
                <a:latin typeface="Times New Roman" panose="02020603050405020304" pitchFamily="18" charset="0"/>
              </a:rPr>
              <a:t>v.</a:t>
            </a:r>
            <a:r>
              <a:rPr lang="en-US" altLang="zh-CN" sz="2800">
                <a:latin typeface="Times New Roman" panose="02020603050405020304" pitchFamily="18" charset="0"/>
              </a:rPr>
              <a:t> </a:t>
            </a:r>
            <a:r>
              <a:rPr lang="zh-CN" altLang="en-US" sz="2800" dirty="0">
                <a:latin typeface="Times New Roman" panose="02020603050405020304" pitchFamily="18" charset="0"/>
              </a:rPr>
              <a:t>解决，处理</a:t>
            </a:r>
            <a:endParaRPr lang="zh-CN" altLang="en-US" sz="2800" dirty="0">
              <a:latin typeface="Times New Roman" panose="02020603050405020304" pitchFamily="18" charset="0"/>
            </a:endParaRPr>
          </a:p>
          <a:p>
            <a:pPr marL="609600" lvl="0" indent="-609600">
              <a:buNone/>
            </a:pPr>
            <a:r>
              <a:rPr lang="en-US" altLang="zh-CN" sz="2800">
                <a:latin typeface="Times New Roman" panose="02020603050405020304" pitchFamily="18" charset="0"/>
              </a:rPr>
              <a:t>broker</a:t>
            </a:r>
            <a:r>
              <a:rPr lang="en-US" altLang="zh-CN" sz="2800" i="1">
                <a:latin typeface="Times New Roman" panose="02020603050405020304" pitchFamily="18" charset="0"/>
              </a:rPr>
              <a:t> n. </a:t>
            </a:r>
            <a:r>
              <a:rPr lang="zh-CN" altLang="en-US" sz="2800" dirty="0">
                <a:latin typeface="Times New Roman" panose="02020603050405020304" pitchFamily="18" charset="0"/>
              </a:rPr>
              <a:t>经纪人，代理人</a:t>
            </a:r>
            <a:endParaRPr lang="zh-CN" altLang="en-US" sz="2800" dirty="0">
              <a:latin typeface="Times New Roman" panose="02020603050405020304" pitchFamily="18" charset="0"/>
            </a:endParaRPr>
          </a:p>
          <a:p>
            <a:pPr marL="609600" lvl="0" indent="-609600">
              <a:buNone/>
            </a:pPr>
            <a:r>
              <a:rPr lang="en-US" altLang="zh-CN" sz="2800">
                <a:latin typeface="Times New Roman" panose="02020603050405020304" pitchFamily="18" charset="0"/>
              </a:rPr>
              <a:t>carrier n. </a:t>
            </a:r>
            <a:r>
              <a:rPr lang="zh-CN" altLang="en-US" sz="2800" dirty="0">
                <a:latin typeface="Times New Roman" panose="02020603050405020304" pitchFamily="18" charset="0"/>
              </a:rPr>
              <a:t>承运人</a:t>
            </a:r>
            <a:endParaRPr lang="zh-CN" altLang="en-US" sz="2800" dirty="0">
              <a:latin typeface="Times New Roman" panose="02020603050405020304" pitchFamily="18" charset="0"/>
            </a:endParaRPr>
          </a:p>
          <a:p>
            <a:pPr marL="609600" lvl="0" indent="-609600">
              <a:buNone/>
            </a:pPr>
            <a:r>
              <a:rPr lang="en-US" altLang="zh-CN" sz="2800">
                <a:latin typeface="Times New Roman" panose="02020603050405020304" pitchFamily="18" charset="0"/>
              </a:rPr>
              <a:t>policy </a:t>
            </a:r>
            <a:r>
              <a:rPr lang="en-US" altLang="zh-CN" sz="2800" i="1">
                <a:latin typeface="Times New Roman" panose="02020603050405020304" pitchFamily="18" charset="0"/>
              </a:rPr>
              <a:t>n. </a:t>
            </a:r>
            <a:r>
              <a:rPr lang="zh-CN" altLang="en-US" sz="2800" dirty="0">
                <a:latin typeface="Times New Roman" panose="02020603050405020304" pitchFamily="18" charset="0"/>
              </a:rPr>
              <a:t>保险单，保险合同</a:t>
            </a:r>
            <a:endParaRPr lang="zh-CN" altLang="en-US" sz="2800" dirty="0">
              <a:latin typeface="Times New Roman" panose="02020603050405020304" pitchFamily="18" charset="0"/>
            </a:endParaRPr>
          </a:p>
          <a:p>
            <a:pPr marL="609600" lvl="0" indent="-609600">
              <a:buNone/>
            </a:pPr>
            <a:r>
              <a:rPr lang="en-US" altLang="zh-CN" sz="2800">
                <a:latin typeface="Times New Roman" panose="02020603050405020304" pitchFamily="18" charset="0"/>
              </a:rPr>
              <a:t>expertise </a:t>
            </a:r>
            <a:r>
              <a:rPr lang="en-US" altLang="zh-CN" sz="2800" i="1">
                <a:latin typeface="Times New Roman" panose="02020603050405020304" pitchFamily="18" charset="0"/>
              </a:rPr>
              <a:t>n. </a:t>
            </a:r>
            <a:r>
              <a:rPr lang="zh-CN" altLang="en-US" sz="2800" dirty="0">
                <a:latin typeface="Times New Roman" panose="02020603050405020304" pitchFamily="18" charset="0"/>
              </a:rPr>
              <a:t>专业知识</a:t>
            </a:r>
            <a:endParaRPr lang="zh-CN" altLang="en-US" sz="2800" dirty="0">
              <a:latin typeface="Times New Roman" panose="02020603050405020304" pitchFamily="18" charset="0"/>
            </a:endParaRPr>
          </a:p>
          <a:p>
            <a:pPr marL="609600" lvl="0" indent="-609600">
              <a:buNone/>
            </a:pPr>
            <a:r>
              <a:rPr lang="en-US" altLang="zh-CN" sz="2800">
                <a:latin typeface="Times New Roman" panose="02020603050405020304" pitchFamily="18" charset="0"/>
              </a:rPr>
              <a:t>subcommittee </a:t>
            </a:r>
            <a:r>
              <a:rPr lang="en-US" altLang="zh-CN" sz="2800" i="1">
                <a:latin typeface="Times New Roman" panose="02020603050405020304" pitchFamily="18" charset="0"/>
              </a:rPr>
              <a:t>n.</a:t>
            </a:r>
            <a:r>
              <a:rPr lang="en-US" altLang="zh-CN" sz="2800">
                <a:latin typeface="Times New Roman" panose="02020603050405020304" pitchFamily="18" charset="0"/>
              </a:rPr>
              <a:t> </a:t>
            </a:r>
            <a:r>
              <a:rPr lang="zh-CN" altLang="en-US" sz="2800" dirty="0">
                <a:latin typeface="Times New Roman" panose="02020603050405020304" pitchFamily="18" charset="0"/>
              </a:rPr>
              <a:t>小组委员会，附属委员会</a:t>
            </a:r>
            <a:endParaRPr lang="zh-CN" altLang="en-US" sz="2800" dirty="0">
              <a:latin typeface="Times New Roman" panose="02020603050405020304" pitchFamily="18" charset="0"/>
            </a:endParaRPr>
          </a:p>
          <a:p>
            <a:pPr marL="609600" lvl="0" indent="-609600">
              <a:buNone/>
            </a:pPr>
            <a:r>
              <a:rPr lang="en-US" altLang="zh-CN" sz="2800">
                <a:latin typeface="Times New Roman" panose="02020603050405020304" pitchFamily="18" charset="0"/>
              </a:rPr>
              <a:t>liability </a:t>
            </a:r>
            <a:r>
              <a:rPr lang="en-US" altLang="zh-CN" sz="2800" i="1">
                <a:latin typeface="Times New Roman" panose="02020603050405020304" pitchFamily="18" charset="0"/>
              </a:rPr>
              <a:t>n. </a:t>
            </a:r>
            <a:r>
              <a:rPr lang="zh-CN" altLang="en-US" sz="2800" dirty="0">
                <a:latin typeface="Times New Roman" panose="02020603050405020304" pitchFamily="18" charset="0"/>
              </a:rPr>
              <a:t>责任，义务</a:t>
            </a:r>
            <a:endParaRPr lang="zh-CN" altLang="en-US" sz="2800" dirty="0">
              <a:latin typeface="Times New Roman" panose="02020603050405020304" pitchFamily="18" charset="0"/>
            </a:endParaRPr>
          </a:p>
          <a:p>
            <a:pPr marL="609600" lvl="0" indent="-609600">
              <a:buNone/>
            </a:pPr>
            <a:r>
              <a:rPr lang="en-US" altLang="zh-CN" sz="2800">
                <a:latin typeface="Times New Roman" panose="02020603050405020304" pitchFamily="18" charset="0"/>
              </a:rPr>
              <a:t>indemnification </a:t>
            </a:r>
            <a:r>
              <a:rPr lang="en-US" altLang="zh-CN" sz="2800" i="1">
                <a:latin typeface="Times New Roman" panose="02020603050405020304" pitchFamily="18" charset="0"/>
              </a:rPr>
              <a:t>n. </a:t>
            </a:r>
            <a:r>
              <a:rPr lang="zh-CN" altLang="en-US" sz="2800" dirty="0">
                <a:latin typeface="Times New Roman" panose="02020603050405020304" pitchFamily="18" charset="0"/>
              </a:rPr>
              <a:t>赔偿，赔偿物（金）</a:t>
            </a:r>
            <a:endParaRPr lang="zh-CN" altLang="en-US" sz="2800" dirty="0">
              <a:latin typeface="Times New Roman" panose="02020603050405020304" pitchFamily="18" charset="0"/>
            </a:endParaRPr>
          </a:p>
        </p:txBody>
      </p:sp>
      <p:pic>
        <p:nvPicPr>
          <p:cNvPr id="74761" name="Picture 6" descr="2">
            <a:hlinkClick r:id="rId1" action="ppaction://hlinksldjump"/>
          </p:cNvPr>
          <p:cNvPicPr>
            <a:picLocks noChangeAspect="1"/>
          </p:cNvPicPr>
          <p:nvPr/>
        </p:nvPicPr>
        <p:blipFill>
          <a:blip r:embed="rId2"/>
          <a:stretch>
            <a:fillRect/>
          </a:stretch>
        </p:blipFill>
        <p:spPr>
          <a:xfrm>
            <a:off x="8179435" y="5137785"/>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84995"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3 Handling Insurance</a:t>
            </a:r>
            <a:r>
              <a:rPr lang="en-US" altLang="zh-CN">
                <a:latin typeface="Arial" panose="020B0604020202020204" pitchFamily="34" charset="0"/>
              </a:rPr>
              <a:t> </a:t>
            </a:r>
            <a:endParaRPr lang="zh-CN" altLang="en-US" dirty="0">
              <a:latin typeface="Arial" panose="020B0604020202020204" pitchFamily="34" charset="0"/>
            </a:endParaRPr>
          </a:p>
        </p:txBody>
      </p:sp>
      <p:grpSp>
        <p:nvGrpSpPr>
          <p:cNvPr id="84996" name="Group 19"/>
          <p:cNvGrpSpPr/>
          <p:nvPr/>
        </p:nvGrpSpPr>
        <p:grpSpPr>
          <a:xfrm>
            <a:off x="1068388" y="630238"/>
            <a:ext cx="693737" cy="728662"/>
            <a:chOff x="802" y="845"/>
            <a:chExt cx="827" cy="826"/>
          </a:xfrm>
        </p:grpSpPr>
        <p:sp>
          <p:nvSpPr>
            <p:cNvPr id="8499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499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499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5000" name="Rectangle 3"/>
          <p:cNvSpPr/>
          <p:nvPr/>
        </p:nvSpPr>
        <p:spPr>
          <a:xfrm>
            <a:off x="554038" y="1139825"/>
            <a:ext cx="8170862" cy="505142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a:latin typeface="Times New Roman" panose="02020603050405020304" pitchFamily="18" charset="0"/>
              </a:rPr>
              <a:t>Activity 1 Pair work </a:t>
            </a:r>
            <a:endParaRPr lang="en-US" altLang="zh-CN" sz="2800">
              <a:latin typeface="Times New Roman" panose="02020603050405020304" pitchFamily="18" charset="0"/>
            </a:endParaRPr>
          </a:p>
          <a:p>
            <a:pPr marL="609600" lvl="0" indent="-609600" algn="just">
              <a:buNone/>
            </a:pPr>
            <a:r>
              <a:rPr lang="en-US" altLang="zh-CN" sz="2800">
                <a:latin typeface="Times New Roman" panose="02020603050405020304" pitchFamily="18" charset="0"/>
              </a:rPr>
              <a:t>    Do you know anything about the Insurance? Tell your partner what you know about them, including the word it stands for, its Chinese equivalent and its meaning.</a:t>
            </a:r>
            <a:endParaRPr lang="en-US" altLang="zh-CN" sz="2800">
              <a:latin typeface="Times New Roman" panose="02020603050405020304" pitchFamily="18" charset="0"/>
            </a:endParaRPr>
          </a:p>
          <a:p>
            <a:pPr marL="609600" lvl="0" indent="-609600">
              <a:buNone/>
            </a:pPr>
            <a:r>
              <a:rPr lang="en-US" altLang="zh-CN">
                <a:solidFill>
                  <a:schemeClr val="tx1"/>
                </a:solidFill>
              </a:rPr>
              <a:t>CIF</a:t>
            </a:r>
            <a:endParaRPr lang="en-US" altLang="zh-CN">
              <a:solidFill>
                <a:schemeClr val="tx1"/>
              </a:solidFill>
            </a:endParaRPr>
          </a:p>
          <a:p>
            <a:pPr marL="609600" lvl="0" indent="-609600">
              <a:buNone/>
            </a:pPr>
            <a:r>
              <a:rPr lang="en-US" altLang="zh-CN">
                <a:solidFill>
                  <a:schemeClr val="tx1"/>
                </a:solidFill>
              </a:rPr>
              <a:t>WPA</a:t>
            </a:r>
            <a:endParaRPr lang="en-US" altLang="zh-CN">
              <a:solidFill>
                <a:schemeClr val="tx1"/>
              </a:solidFill>
            </a:endParaRPr>
          </a:p>
          <a:p>
            <a:pPr marL="609600" lvl="0" indent="-609600">
              <a:buNone/>
            </a:pPr>
            <a:r>
              <a:rPr lang="en-US" altLang="zh-CN">
                <a:solidFill>
                  <a:schemeClr val="tx1"/>
                </a:solidFill>
              </a:rPr>
              <a:t>FPA</a:t>
            </a:r>
            <a:endParaRPr lang="en-US" altLang="zh-CN">
              <a:solidFill>
                <a:schemeClr val="tx1"/>
              </a:solidFill>
            </a:endParaRPr>
          </a:p>
          <a:p>
            <a:pPr marL="609600" lvl="0" indent="-609600">
              <a:buNone/>
            </a:pPr>
            <a:r>
              <a:rPr lang="en-US" altLang="zh-CN">
                <a:solidFill>
                  <a:schemeClr val="tx1"/>
                </a:solidFill>
              </a:rPr>
              <a:t>War Risks</a:t>
            </a:r>
            <a:endParaRPr lang="en-US" altLang="zh-CN">
              <a:solidFill>
                <a:schemeClr val="tx1"/>
              </a:solidFill>
            </a:endParaRPr>
          </a:p>
          <a:p>
            <a:pPr marL="609600" lvl="0" indent="-609600">
              <a:buNone/>
            </a:pPr>
            <a:r>
              <a:rPr lang="en-US" altLang="zh-CN">
                <a:solidFill>
                  <a:schemeClr val="tx1"/>
                </a:solidFill>
              </a:rPr>
              <a:t>All Risks</a:t>
            </a:r>
            <a:endParaRPr lang="zh-CN" altLang="en-US" dirty="0">
              <a:solidFill>
                <a:schemeClr val="tx1"/>
              </a:solidFill>
            </a:endParaRPr>
          </a:p>
        </p:txBody>
      </p:sp>
      <p:pic>
        <p:nvPicPr>
          <p:cNvPr id="85001" name="Picture 6" descr="2">
            <a:hlinkClick r:id="rId1" action="ppaction://hlinksldjump"/>
          </p:cNvPr>
          <p:cNvPicPr>
            <a:picLocks noChangeAspect="1"/>
          </p:cNvPicPr>
          <p:nvPr/>
        </p:nvPicPr>
        <p:blipFill>
          <a:blip r:embed="rId2"/>
          <a:stretch>
            <a:fillRect/>
          </a:stretch>
        </p:blipFill>
        <p:spPr>
          <a:xfrm>
            <a:off x="7696200" y="3098800"/>
            <a:ext cx="887413" cy="1219200"/>
          </a:xfrm>
          <a:prstGeom prst="rect">
            <a:avLst/>
          </a:prstGeom>
          <a:noFill/>
          <a:ln w="9525">
            <a:noFill/>
          </a:ln>
        </p:spPr>
      </p:pic>
      <p:sp>
        <p:nvSpPr>
          <p:cNvPr id="34" name="TextBox 33"/>
          <p:cNvSpPr txBox="1"/>
          <p:nvPr/>
        </p:nvSpPr>
        <p:spPr>
          <a:xfrm>
            <a:off x="1993900" y="3494088"/>
            <a:ext cx="2998788" cy="519112"/>
          </a:xfrm>
          <a:prstGeom prst="rect">
            <a:avLst/>
          </a:prstGeom>
          <a:noFill/>
          <a:ln w="9525">
            <a:noFill/>
          </a:ln>
        </p:spPr>
        <p:txBody>
          <a:bodyPr>
            <a:spAutoFit/>
          </a:bodyPr>
          <a:lstStyle/>
          <a:p>
            <a:pPr marL="342900" indent="-342900"/>
            <a:r>
              <a:rPr lang="zh-CN" altLang="en-US" sz="2800" dirty="0">
                <a:latin typeface="Arial" panose="020B0604020202020204" pitchFamily="34" charset="0"/>
                <a:ea typeface="宋体" panose="02010600030101010101" pitchFamily="2" charset="-122"/>
              </a:rPr>
              <a:t>到岸价</a:t>
            </a:r>
            <a:r>
              <a:rPr lang="zh-CN" altLang="en-US" dirty="0">
                <a:latin typeface="Arial" panose="020B0604020202020204" pitchFamily="34" charset="0"/>
              </a:rPr>
              <a:t> </a:t>
            </a:r>
            <a:endParaRPr lang="en-US" altLang="zh-CN">
              <a:latin typeface="Arial" panose="020B0604020202020204" pitchFamily="34" charset="0"/>
            </a:endParaRPr>
          </a:p>
        </p:txBody>
      </p:sp>
      <p:sp>
        <p:nvSpPr>
          <p:cNvPr id="2" name="TextBox 33"/>
          <p:cNvSpPr txBox="1"/>
          <p:nvPr/>
        </p:nvSpPr>
        <p:spPr>
          <a:xfrm>
            <a:off x="1847850" y="4033838"/>
            <a:ext cx="2998788" cy="519112"/>
          </a:xfrm>
          <a:prstGeom prst="rect">
            <a:avLst/>
          </a:prstGeom>
          <a:noFill/>
          <a:ln w="9525">
            <a:noFill/>
          </a:ln>
        </p:spPr>
        <p:txBody>
          <a:bodyPr>
            <a:spAutoFit/>
          </a:bodyPr>
          <a:lstStyle/>
          <a:p>
            <a:pPr marL="342900" indent="-342900"/>
            <a:r>
              <a:rPr lang="zh-CN" altLang="en-US" sz="2800" dirty="0">
                <a:latin typeface="Arial" panose="020B0604020202020204" pitchFamily="34" charset="0"/>
                <a:ea typeface="宋体" panose="02010600030101010101" pitchFamily="2" charset="-122"/>
              </a:rPr>
              <a:t>   水渍险</a:t>
            </a:r>
            <a:r>
              <a:rPr lang="zh-CN" altLang="en-US" dirty="0">
                <a:latin typeface="Arial" panose="020B0604020202020204" pitchFamily="34" charset="0"/>
              </a:rPr>
              <a:t> </a:t>
            </a:r>
            <a:endParaRPr lang="en-US" altLang="zh-CN">
              <a:latin typeface="Arial" panose="020B0604020202020204" pitchFamily="34" charset="0"/>
            </a:endParaRPr>
          </a:p>
        </p:txBody>
      </p:sp>
      <p:sp>
        <p:nvSpPr>
          <p:cNvPr id="3" name="TextBox 33"/>
          <p:cNvSpPr txBox="1"/>
          <p:nvPr/>
        </p:nvSpPr>
        <p:spPr>
          <a:xfrm>
            <a:off x="2178050" y="4649788"/>
            <a:ext cx="2998788" cy="519112"/>
          </a:xfrm>
          <a:prstGeom prst="rect">
            <a:avLst/>
          </a:prstGeom>
          <a:noFill/>
          <a:ln w="9525">
            <a:noFill/>
          </a:ln>
        </p:spPr>
        <p:txBody>
          <a:bodyPr>
            <a:spAutoFit/>
          </a:bodyPr>
          <a:lstStyle/>
          <a:p>
            <a:pPr marL="342900" indent="-342900"/>
            <a:r>
              <a:rPr lang="zh-CN" altLang="en-US" sz="2800" dirty="0">
                <a:latin typeface="Arial" panose="020B0604020202020204" pitchFamily="34" charset="0"/>
                <a:ea typeface="宋体" panose="02010600030101010101" pitchFamily="2" charset="-122"/>
              </a:rPr>
              <a:t>平安险</a:t>
            </a:r>
            <a:r>
              <a:rPr lang="zh-CN" altLang="en-US" dirty="0">
                <a:latin typeface="Arial" panose="020B0604020202020204" pitchFamily="34" charset="0"/>
              </a:rPr>
              <a:t> </a:t>
            </a:r>
            <a:endParaRPr lang="en-US" altLang="zh-CN">
              <a:latin typeface="Arial" panose="020B0604020202020204" pitchFamily="34" charset="0"/>
            </a:endParaRPr>
          </a:p>
        </p:txBody>
      </p:sp>
      <p:sp>
        <p:nvSpPr>
          <p:cNvPr id="4" name="TextBox 33"/>
          <p:cNvSpPr txBox="1"/>
          <p:nvPr/>
        </p:nvSpPr>
        <p:spPr>
          <a:xfrm>
            <a:off x="2184400" y="5399088"/>
            <a:ext cx="2998788" cy="457200"/>
          </a:xfrm>
          <a:prstGeom prst="rect">
            <a:avLst/>
          </a:prstGeom>
          <a:noFill/>
          <a:ln w="9525">
            <a:noFill/>
          </a:ln>
        </p:spPr>
        <p:txBody>
          <a:bodyPr>
            <a:spAutoFit/>
          </a:bodyPr>
          <a:lstStyle/>
          <a:p>
            <a:pPr marL="342900" indent="-342900"/>
            <a:r>
              <a:rPr lang="zh-CN" altLang="en-US" sz="2400" dirty="0">
                <a:latin typeface="Arial" panose="020B0604020202020204" pitchFamily="34" charset="0"/>
              </a:rPr>
              <a:t>战争险</a:t>
            </a:r>
            <a:endParaRPr lang="zh-CN" altLang="en-US" sz="2400" dirty="0">
              <a:latin typeface="Arial" panose="020B0604020202020204" pitchFamily="34" charset="0"/>
            </a:endParaRPr>
          </a:p>
        </p:txBody>
      </p:sp>
      <p:sp>
        <p:nvSpPr>
          <p:cNvPr id="5" name="TextBox 33"/>
          <p:cNvSpPr txBox="1"/>
          <p:nvPr/>
        </p:nvSpPr>
        <p:spPr>
          <a:xfrm>
            <a:off x="2286000" y="5881688"/>
            <a:ext cx="2998788" cy="457200"/>
          </a:xfrm>
          <a:prstGeom prst="rect">
            <a:avLst/>
          </a:prstGeom>
          <a:noFill/>
          <a:ln w="9525">
            <a:noFill/>
          </a:ln>
        </p:spPr>
        <p:txBody>
          <a:bodyPr>
            <a:spAutoFit/>
          </a:bodyPr>
          <a:lstStyle/>
          <a:p>
            <a:pPr marL="342900" indent="-342900"/>
            <a:r>
              <a:rPr lang="zh-CN" altLang="en-US" sz="2400" dirty="0">
                <a:latin typeface="Arial" panose="020B0604020202020204" pitchFamily="34" charset="0"/>
              </a:rPr>
              <a:t>综合险</a:t>
            </a:r>
            <a:endParaRPr lang="zh-CN" altLang="en-US" sz="240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anim calcmode="discrete" valueType="clr">
                                      <p:cBhvr override="childStyle">
                                        <p:cTn id="7"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
                                        </p:tgtEl>
                                        <p:attrNameLst>
                                          <p:attrName>fillcolor</p:attrName>
                                        </p:attrNameLst>
                                      </p:cBhvr>
                                      <p:tavLst>
                                        <p:tav tm="0">
                                          <p:val>
                                            <p:clrVal>
                                              <a:schemeClr val="accent2"/>
                                            </p:clrVal>
                                          </p:val>
                                        </p:tav>
                                        <p:tav tm="50000">
                                          <p:val>
                                            <p:clrVal>
                                              <a:schemeClr val="hlink"/>
                                            </p:clrVal>
                                          </p:val>
                                        </p:tav>
                                      </p:tavLst>
                                    </p:anim>
                                    <p:set>
                                      <p:cBhvr>
                                        <p:cTn id="9" dur="80"/>
                                        <p:tgtEl>
                                          <p:spTgt spid="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gtEl>
                                        <p:attrNameLst>
                                          <p:attrName>style.visibility</p:attrName>
                                        </p:attrNameLst>
                                      </p:cBhvr>
                                      <p:to>
                                        <p:strVal val="visible"/>
                                      </p:to>
                                    </p:set>
                                    <p:anim calcmode="discrete" valueType="clr">
                                      <p:cBhvr override="childStyle">
                                        <p:cTn id="14"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gtEl>
                                        <p:attrNameLst>
                                          <p:attrName>fillcolor</p:attrName>
                                        </p:attrNameLst>
                                      </p:cBhvr>
                                      <p:tavLst>
                                        <p:tav tm="0">
                                          <p:val>
                                            <p:clrVal>
                                              <a:schemeClr val="accent2"/>
                                            </p:clrVal>
                                          </p:val>
                                        </p:tav>
                                        <p:tav tm="50000">
                                          <p:val>
                                            <p:clrVal>
                                              <a:schemeClr val="hlink"/>
                                            </p:clrVal>
                                          </p:val>
                                        </p:tav>
                                      </p:tavLst>
                                    </p:anim>
                                    <p:set>
                                      <p:cBhvr>
                                        <p:cTn id="16" dur="80"/>
                                        <p:tgtEl>
                                          <p:spTgt spid="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gtEl>
                                        <p:attrNameLst>
                                          <p:attrName>style.visibility</p:attrName>
                                        </p:attrNameLst>
                                      </p:cBhvr>
                                      <p:to>
                                        <p:strVal val="visible"/>
                                      </p:to>
                                    </p:set>
                                    <p:anim calcmode="discrete" valueType="clr">
                                      <p:cBhvr override="childStyle">
                                        <p:cTn id="2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gtEl>
                                        <p:attrNameLst>
                                          <p:attrName>fillcolor</p:attrName>
                                        </p:attrNameLst>
                                      </p:cBhvr>
                                      <p:tavLst>
                                        <p:tav tm="0">
                                          <p:val>
                                            <p:clrVal>
                                              <a:schemeClr val="accent2"/>
                                            </p:clrVal>
                                          </p:val>
                                        </p:tav>
                                        <p:tav tm="50000">
                                          <p:val>
                                            <p:clrVal>
                                              <a:schemeClr val="hlink"/>
                                            </p:clrVal>
                                          </p:val>
                                        </p:tav>
                                      </p:tavLst>
                                    </p:anim>
                                    <p:set>
                                      <p:cBhvr>
                                        <p:cTn id="23" dur="80"/>
                                        <p:tgtEl>
                                          <p:spTgt spid="3"/>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4"/>
                                        </p:tgtEl>
                                        <p:attrNameLst>
                                          <p:attrName>style.visibility</p:attrName>
                                        </p:attrNameLst>
                                      </p:cBhvr>
                                      <p:to>
                                        <p:strVal val="visible"/>
                                      </p:to>
                                    </p:set>
                                    <p:anim calcmode="discrete" valueType="clr">
                                      <p:cBhvr override="childStyle">
                                        <p:cTn id="2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
                                        </p:tgtEl>
                                        <p:attrNameLst>
                                          <p:attrName>fillcolor</p:attrName>
                                        </p:attrNameLst>
                                      </p:cBhvr>
                                      <p:tavLst>
                                        <p:tav tm="0">
                                          <p:val>
                                            <p:clrVal>
                                              <a:schemeClr val="accent2"/>
                                            </p:clrVal>
                                          </p:val>
                                        </p:tav>
                                        <p:tav tm="50000">
                                          <p:val>
                                            <p:clrVal>
                                              <a:schemeClr val="hlink"/>
                                            </p:clrVal>
                                          </p:val>
                                        </p:tav>
                                      </p:tavLst>
                                    </p:anim>
                                    <p:set>
                                      <p:cBhvr>
                                        <p:cTn id="30" dur="80"/>
                                        <p:tgtEl>
                                          <p:spTgt spid="4"/>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5"/>
                                        </p:tgtEl>
                                        <p:attrNameLst>
                                          <p:attrName>style.visibility</p:attrName>
                                        </p:attrNameLst>
                                      </p:cBhvr>
                                      <p:to>
                                        <p:strVal val="visible"/>
                                      </p:to>
                                    </p:set>
                                    <p:anim calcmode="discrete" valueType="clr">
                                      <p:cBhvr override="childStyle">
                                        <p:cTn id="35"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5"/>
                                        </p:tgtEl>
                                        <p:attrNameLst>
                                          <p:attrName>fillcolor</p:attrName>
                                        </p:attrNameLst>
                                      </p:cBhvr>
                                      <p:tavLst>
                                        <p:tav tm="0">
                                          <p:val>
                                            <p:clrVal>
                                              <a:schemeClr val="accent2"/>
                                            </p:clrVal>
                                          </p:val>
                                        </p:tav>
                                        <p:tav tm="50000">
                                          <p:val>
                                            <p:clrVal>
                                              <a:schemeClr val="hlink"/>
                                            </p:clrVal>
                                          </p:val>
                                        </p:tav>
                                      </p:tavLst>
                                    </p:anim>
                                    <p:set>
                                      <p:cBhvr>
                                        <p:cTn id="37"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 grpId="0"/>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86019"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3 Handling Insurance</a:t>
            </a:r>
            <a:r>
              <a:rPr lang="en-US" altLang="zh-CN">
                <a:latin typeface="Arial" panose="020B0604020202020204" pitchFamily="34" charset="0"/>
              </a:rPr>
              <a:t> </a:t>
            </a:r>
            <a:endParaRPr lang="zh-CN" altLang="en-US" dirty="0">
              <a:latin typeface="Arial" panose="020B0604020202020204" pitchFamily="34" charset="0"/>
            </a:endParaRPr>
          </a:p>
        </p:txBody>
      </p:sp>
      <p:grpSp>
        <p:nvGrpSpPr>
          <p:cNvPr id="86020" name="Group 19"/>
          <p:cNvGrpSpPr/>
          <p:nvPr/>
        </p:nvGrpSpPr>
        <p:grpSpPr>
          <a:xfrm>
            <a:off x="1068388" y="630238"/>
            <a:ext cx="693737" cy="728662"/>
            <a:chOff x="802" y="845"/>
            <a:chExt cx="827" cy="826"/>
          </a:xfrm>
        </p:grpSpPr>
        <p:sp>
          <p:nvSpPr>
            <p:cNvPr id="8602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602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602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6024" name="Rectangle 3"/>
          <p:cNvSpPr/>
          <p:nvPr/>
        </p:nvSpPr>
        <p:spPr>
          <a:xfrm>
            <a:off x="554355" y="1139825"/>
            <a:ext cx="8569325" cy="507111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800"/>
              <a:t>Activity 2 Vocabulary</a:t>
            </a:r>
            <a:endParaRPr lang="en-US" altLang="zh-CN" sz="2800"/>
          </a:p>
          <a:p>
            <a:pPr marL="609600" lvl="0" indent="-609600">
              <a:buNone/>
            </a:pPr>
            <a:r>
              <a:rPr lang="en-US" altLang="zh-CN" sz="2800"/>
              <a:t>Match the expressions with the best translation.</a:t>
            </a:r>
            <a:endParaRPr lang="en-US" altLang="zh-CN" sz="2800"/>
          </a:p>
          <a:p>
            <a:pPr marL="609600" lvl="0" indent="-609600">
              <a:buNone/>
            </a:pPr>
            <a:r>
              <a:rPr lang="en-US" altLang="zh-CN" sz="2800">
                <a:solidFill>
                  <a:schemeClr val="tx1"/>
                </a:solidFill>
                <a:latin typeface="Times New Roman" panose="02020603050405020304" pitchFamily="18" charset="0"/>
              </a:rPr>
              <a:t>                                                    </a:t>
            </a:r>
            <a:endParaRPr lang="zh-CN" altLang="en-US" sz="2800" dirty="0">
              <a:solidFill>
                <a:schemeClr val="tx1"/>
              </a:solidFill>
              <a:latin typeface="Times New Roman" panose="02020603050405020304" pitchFamily="18" charset="0"/>
            </a:endParaRPr>
          </a:p>
          <a:p>
            <a:pPr marL="609600" lvl="0" indent="-609600">
              <a:buFont typeface="+mj-lt"/>
              <a:buAutoNum type="arabicPeriod"/>
            </a:pPr>
            <a:r>
              <a:rPr lang="en-US" altLang="zh-CN" sz="2800">
                <a:solidFill>
                  <a:schemeClr val="tx1"/>
                </a:solidFill>
                <a:latin typeface="Times New Roman" panose="02020603050405020304" pitchFamily="18" charset="0"/>
              </a:rPr>
              <a:t>Prompt shipment                </a:t>
            </a:r>
            <a:r>
              <a:rPr lang="en-US" altLang="zh-CN" sz="2800">
                <a:solidFill>
                  <a:schemeClr val="tx1"/>
                </a:solidFill>
                <a:latin typeface="Times New Roman" panose="02020603050405020304" pitchFamily="18" charset="0"/>
                <a:sym typeface="+mn-ea"/>
              </a:rPr>
              <a:t>a. </a:t>
            </a:r>
            <a:r>
              <a:rPr lang="zh-CN" altLang="en-US" sz="2800" dirty="0">
                <a:solidFill>
                  <a:schemeClr val="tx1"/>
                </a:solidFill>
                <a:latin typeface="Times New Roman" panose="02020603050405020304" pitchFamily="18" charset="0"/>
                <a:sym typeface="+mn-ea"/>
              </a:rPr>
              <a:t>达成交易</a:t>
            </a:r>
            <a:endParaRPr lang="zh-CN" altLang="en-US" sz="2800" dirty="0">
              <a:solidFill>
                <a:schemeClr val="tx1"/>
              </a:solidFill>
              <a:latin typeface="Times New Roman" panose="02020603050405020304" pitchFamily="18" charset="0"/>
            </a:endParaRPr>
          </a:p>
          <a:p>
            <a:pPr marL="609600" lvl="0" indent="-609600">
              <a:buFont typeface="+mj-lt"/>
              <a:buAutoNum type="arabicPeriod"/>
            </a:pPr>
            <a:r>
              <a:rPr lang="en-US" altLang="zh-CN" sz="2800">
                <a:solidFill>
                  <a:schemeClr val="tx1"/>
                </a:solidFill>
                <a:latin typeface="Times New Roman" panose="02020603050405020304" pitchFamily="18" charset="0"/>
              </a:rPr>
              <a:t>Superior quality                  </a:t>
            </a:r>
            <a:r>
              <a:rPr lang="en-US" altLang="zh-CN" sz="2800">
                <a:solidFill>
                  <a:schemeClr val="tx1"/>
                </a:solidFill>
                <a:latin typeface="Times New Roman" panose="02020603050405020304" pitchFamily="18" charset="0"/>
                <a:sym typeface="+mn-ea"/>
              </a:rPr>
              <a:t>b. </a:t>
            </a:r>
            <a:r>
              <a:rPr lang="zh-CN" altLang="en-US" sz="2800" dirty="0">
                <a:solidFill>
                  <a:schemeClr val="tx1"/>
                </a:solidFill>
                <a:latin typeface="Times New Roman" panose="02020603050405020304" pitchFamily="18" charset="0"/>
                <a:sym typeface="+mn-ea"/>
              </a:rPr>
              <a:t>最低价</a:t>
            </a:r>
            <a:endParaRPr lang="zh-CN" altLang="en-US" sz="2800" dirty="0">
              <a:solidFill>
                <a:schemeClr val="tx1"/>
              </a:solidFill>
              <a:latin typeface="Times New Roman" panose="02020603050405020304" pitchFamily="18" charset="0"/>
            </a:endParaRPr>
          </a:p>
          <a:p>
            <a:pPr marL="609600" lvl="0" indent="-609600">
              <a:buFont typeface="+mj-lt"/>
              <a:buAutoNum type="arabicPeriod"/>
            </a:pPr>
            <a:r>
              <a:rPr lang="en-US" altLang="zh-CN" sz="2800">
                <a:solidFill>
                  <a:schemeClr val="tx1"/>
                </a:solidFill>
                <a:latin typeface="Times New Roman" panose="02020603050405020304" pitchFamily="18" charset="0"/>
              </a:rPr>
              <a:t>Close the deal                      c. </a:t>
            </a:r>
            <a:r>
              <a:rPr lang="zh-CN" altLang="en-US" sz="2800" dirty="0">
                <a:solidFill>
                  <a:schemeClr val="tx1"/>
                </a:solidFill>
                <a:latin typeface="Times New Roman" panose="02020603050405020304" pitchFamily="18" charset="0"/>
              </a:rPr>
              <a:t>首次订单</a:t>
            </a:r>
            <a:endParaRPr lang="zh-CN" altLang="en-US" sz="2800" dirty="0">
              <a:solidFill>
                <a:schemeClr val="tx1"/>
              </a:solidFill>
              <a:latin typeface="Times New Roman" panose="02020603050405020304" pitchFamily="18" charset="0"/>
            </a:endParaRPr>
          </a:p>
          <a:p>
            <a:pPr marL="609600" lvl="0" indent="-609600">
              <a:buFont typeface="+mj-lt"/>
              <a:buAutoNum type="arabicPeriod"/>
            </a:pPr>
            <a:r>
              <a:rPr lang="en-US" altLang="zh-CN" sz="2800">
                <a:solidFill>
                  <a:schemeClr val="tx1"/>
                </a:solidFill>
                <a:latin typeface="Times New Roman" panose="02020603050405020304" pitchFamily="18" charset="0"/>
              </a:rPr>
              <a:t>Initial order                         d. </a:t>
            </a:r>
            <a:r>
              <a:rPr lang="zh-CN" altLang="en-US" sz="2800" dirty="0">
                <a:solidFill>
                  <a:schemeClr val="tx1"/>
                </a:solidFill>
                <a:latin typeface="Times New Roman" panose="02020603050405020304" pitchFamily="18" charset="0"/>
              </a:rPr>
              <a:t>即期装运</a:t>
            </a:r>
            <a:endParaRPr lang="zh-CN" altLang="en-US" sz="2800" dirty="0">
              <a:solidFill>
                <a:schemeClr val="tx1"/>
              </a:solidFill>
              <a:latin typeface="Times New Roman" panose="02020603050405020304" pitchFamily="18" charset="0"/>
            </a:endParaRPr>
          </a:p>
          <a:p>
            <a:pPr marL="609600" lvl="0" indent="-609600">
              <a:buFont typeface="+mj-lt"/>
              <a:buAutoNum type="arabicPeriod"/>
            </a:pPr>
            <a:r>
              <a:rPr lang="en-US" altLang="zh-CN" sz="2800">
                <a:solidFill>
                  <a:schemeClr val="tx1"/>
                </a:solidFill>
                <a:latin typeface="Times New Roman" panose="02020603050405020304" pitchFamily="18" charset="0"/>
              </a:rPr>
              <a:t>Rock-bottom price              e. </a:t>
            </a:r>
            <a:r>
              <a:rPr lang="zh-CN" altLang="en-US" sz="2800" dirty="0">
                <a:solidFill>
                  <a:schemeClr val="tx1"/>
                </a:solidFill>
                <a:latin typeface="Times New Roman" panose="02020603050405020304" pitchFamily="18" charset="0"/>
              </a:rPr>
              <a:t>上好品质</a:t>
            </a:r>
            <a:endParaRPr lang="zh-CN" altLang="en-US" sz="2800" dirty="0">
              <a:solidFill>
                <a:schemeClr val="tx1"/>
              </a:solidFill>
              <a:latin typeface="Times New Roman" panose="02020603050405020304" pitchFamily="18" charset="0"/>
            </a:endParaRPr>
          </a:p>
          <a:p>
            <a:pPr marL="609600" lvl="0" indent="-609600">
              <a:buNone/>
            </a:pPr>
            <a:endParaRPr lang="zh-CN" altLang="en-US" sz="2800" dirty="0">
              <a:solidFill>
                <a:srgbClr val="FF0000"/>
              </a:solidFill>
              <a:latin typeface="Times New Roman" panose="02020603050405020304" pitchFamily="18" charset="0"/>
            </a:endParaRPr>
          </a:p>
          <a:p>
            <a:pPr marL="609600" lvl="0" indent="-609600">
              <a:buNone/>
            </a:pPr>
            <a:r>
              <a:rPr lang="en-US" altLang="zh-CN">
                <a:solidFill>
                  <a:srgbClr val="FF0000"/>
                </a:solidFill>
                <a:latin typeface="Times New Roman" panose="02020603050405020304" pitchFamily="18" charset="0"/>
              </a:rPr>
              <a:t> (1) d  (2)e  (3)a  (4) c  (5) b</a:t>
            </a:r>
            <a:endParaRPr lang="en-US" altLang="zh-CN">
              <a:solidFill>
                <a:srgbClr val="FF0000"/>
              </a:solidFill>
              <a:latin typeface="Times New Roman" panose="02020603050405020304" pitchFamily="18" charset="0"/>
            </a:endParaRPr>
          </a:p>
        </p:txBody>
      </p:sp>
      <p:pic>
        <p:nvPicPr>
          <p:cNvPr id="86025" name="Picture 6" descr="2">
            <a:hlinkClick r:id="rId1" action="ppaction://hlinksldjump"/>
          </p:cNvPr>
          <p:cNvPicPr>
            <a:picLocks noChangeAspect="1"/>
          </p:cNvPicPr>
          <p:nvPr/>
        </p:nvPicPr>
        <p:blipFill>
          <a:blip r:embed="rId2"/>
          <a:stretch>
            <a:fillRect/>
          </a:stretch>
        </p:blipFill>
        <p:spPr>
          <a:xfrm>
            <a:off x="7696200" y="3098800"/>
            <a:ext cx="887413" cy="1219200"/>
          </a:xfrm>
          <a:prstGeom prst="rect">
            <a:avLst/>
          </a:prstGeom>
          <a:noFill/>
          <a:ln w="9525">
            <a:noFill/>
          </a:ln>
        </p:spPr>
      </p:pic>
      <p:pic>
        <p:nvPicPr>
          <p:cNvPr id="86031" name="图片 86030" descr="imagesCA0Z1IZ3"/>
          <p:cNvPicPr>
            <a:picLocks noChangeAspect="1"/>
          </p:cNvPicPr>
          <p:nvPr/>
        </p:nvPicPr>
        <p:blipFill>
          <a:blip r:embed="rId3"/>
          <a:stretch>
            <a:fillRect/>
          </a:stretch>
        </p:blipFill>
        <p:spPr>
          <a:xfrm>
            <a:off x="0" y="5661025"/>
            <a:ext cx="533400" cy="533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6024">
                                            <p:txEl>
                                              <p:pRg st="9" end="9"/>
                                            </p:txEl>
                                          </p:spTgt>
                                        </p:tgtEl>
                                        <p:attrNameLst>
                                          <p:attrName>style.visibility</p:attrName>
                                        </p:attrNameLst>
                                      </p:cBhvr>
                                      <p:to>
                                        <p:strVal val="visible"/>
                                      </p:to>
                                    </p:set>
                                    <p:anim calcmode="lin" valueType="num">
                                      <p:cBhvr additive="base">
                                        <p:cTn id="7" dur="500" fill="hold"/>
                                        <p:tgtEl>
                                          <p:spTgt spid="86024">
                                            <p:txEl>
                                              <p:pRg st="9"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602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87043"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3 Handling Insurance</a:t>
            </a:r>
            <a:r>
              <a:rPr lang="en-US" altLang="zh-CN">
                <a:latin typeface="Arial" panose="020B0604020202020204" pitchFamily="34" charset="0"/>
              </a:rPr>
              <a:t> </a:t>
            </a:r>
            <a:endParaRPr lang="zh-CN" altLang="en-US" dirty="0">
              <a:latin typeface="Arial" panose="020B0604020202020204" pitchFamily="34" charset="0"/>
            </a:endParaRPr>
          </a:p>
        </p:txBody>
      </p:sp>
      <p:grpSp>
        <p:nvGrpSpPr>
          <p:cNvPr id="87044" name="Group 19"/>
          <p:cNvGrpSpPr/>
          <p:nvPr/>
        </p:nvGrpSpPr>
        <p:grpSpPr>
          <a:xfrm>
            <a:off x="1068388" y="630238"/>
            <a:ext cx="693737" cy="728662"/>
            <a:chOff x="802" y="845"/>
            <a:chExt cx="827" cy="826"/>
          </a:xfrm>
        </p:grpSpPr>
        <p:sp>
          <p:nvSpPr>
            <p:cNvPr id="87045"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7046"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7047"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7048" name="Rectangle 3"/>
          <p:cNvSpPr/>
          <p:nvPr/>
        </p:nvSpPr>
        <p:spPr>
          <a:xfrm>
            <a:off x="554038" y="682625"/>
            <a:ext cx="8589962" cy="617537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en-US" altLang="zh-CN" sz="2400">
                <a:solidFill>
                  <a:schemeClr val="tx1"/>
                </a:solidFill>
                <a:latin typeface="Times New Roman" panose="02020603050405020304" pitchFamily="18" charset="0"/>
              </a:rPr>
              <a:t>Activity 3 Listening</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     Listen to two practitioners in the exhibition industry talking about insurance issues related to their company. Fill in the blanks with the information you hear.</a:t>
            </a:r>
            <a:endParaRPr lang="en-US" altLang="zh-CN" sz="2400">
              <a:solidFill>
                <a:schemeClr val="tx1"/>
              </a:solidFill>
              <a:latin typeface="Times New Roman" panose="02020603050405020304" pitchFamily="18" charset="0"/>
            </a:endParaRPr>
          </a:p>
          <a:p>
            <a:pPr marL="609600" lvl="0" indent="-609600" algn="just">
              <a:buNone/>
            </a:pPr>
            <a:endParaRPr lang="en-US" altLang="zh-CN" sz="2400">
              <a:latin typeface="Times New Roman" panose="02020603050405020304" pitchFamily="18" charset="0"/>
            </a:endParaRPr>
          </a:p>
          <a:p>
            <a:pPr marL="609600" lvl="0" indent="-609600" algn="just">
              <a:buNone/>
            </a:pPr>
            <a:r>
              <a:rPr lang="en-US" altLang="zh-CN" sz="2400">
                <a:latin typeface="Times New Roman" panose="02020603050405020304" pitchFamily="18" charset="0"/>
              </a:rPr>
              <a:t>A: More forms of insurance (1) _________ are required than ever before; I want to know what this for?</a:t>
            </a:r>
            <a:endParaRPr lang="en-US" altLang="zh-CN" sz="2400">
              <a:latin typeface="Times New Roman" panose="02020603050405020304" pitchFamily="18" charset="0"/>
            </a:endParaRPr>
          </a:p>
          <a:p>
            <a:pPr marL="609600" lvl="0" indent="-609600" algn="just">
              <a:buNone/>
            </a:pPr>
            <a:r>
              <a:rPr lang="en-US" altLang="zh-CN" sz="2400">
                <a:latin typeface="Times New Roman" panose="02020603050405020304" pitchFamily="18" charset="0"/>
              </a:rPr>
              <a:t>B: This is for ensuring that all the exhibitor’s plans and efforts are not reduced to a costly waste.</a:t>
            </a:r>
            <a:endParaRPr lang="en-US" altLang="zh-CN" sz="2400">
              <a:latin typeface="Times New Roman" panose="02020603050405020304" pitchFamily="18" charset="0"/>
            </a:endParaRPr>
          </a:p>
          <a:p>
            <a:pPr marL="609600" lvl="0" indent="-609600" algn="just">
              <a:buNone/>
            </a:pPr>
            <a:r>
              <a:rPr lang="en-US" altLang="zh-CN" sz="2400">
                <a:latin typeface="Times New Roman" panose="02020603050405020304" pitchFamily="18" charset="0"/>
              </a:rPr>
              <a:t>A: But who is (2) __________      enough to be able to address various related issues?</a:t>
            </a:r>
            <a:endParaRPr lang="en-US" altLang="zh-CN" sz="2400">
              <a:latin typeface="Times New Roman" panose="02020603050405020304" pitchFamily="18" charset="0"/>
            </a:endParaRPr>
          </a:p>
          <a:p>
            <a:pPr marL="609600" lvl="0" indent="-609600" algn="just">
              <a:buNone/>
            </a:pPr>
            <a:r>
              <a:rPr lang="en-US" altLang="zh-CN" sz="2400">
                <a:latin typeface="Times New Roman" panose="02020603050405020304" pitchFamily="18" charset="0"/>
              </a:rPr>
              <a:t>B: Exhibitors should invite their insurance agent, (3) ________, or (4) _________ to review the event plan and current insurance policies to determine the need for any additional coverage.</a:t>
            </a:r>
            <a:endParaRPr lang="en-US" altLang="zh-CN" sz="2400">
              <a:latin typeface="Times New Roman" panose="02020603050405020304" pitchFamily="18" charset="0"/>
            </a:endParaRPr>
          </a:p>
          <a:p>
            <a:pPr marL="609600" lvl="0" indent="-609600" algn="just">
              <a:buNone/>
            </a:pPr>
            <a:endParaRPr lang="en-US" altLang="zh-CN" sz="2400">
              <a:latin typeface="Times New Roman" panose="02020603050405020304" pitchFamily="18" charset="0"/>
            </a:endParaRPr>
          </a:p>
          <a:p>
            <a:pPr marL="609600" lvl="0" indent="-609600" algn="just">
              <a:buNone/>
            </a:pPr>
            <a:endParaRPr lang="en-US" altLang="zh-CN" sz="2400">
              <a:latin typeface="Times New Roman" panose="02020603050405020304" pitchFamily="18" charset="0"/>
            </a:endParaRPr>
          </a:p>
        </p:txBody>
      </p:sp>
      <p:pic>
        <p:nvPicPr>
          <p:cNvPr id="87049" name="Picture 6" descr="2">
            <a:hlinkClick r:id="rId1" action="ppaction://hlinksldjump"/>
          </p:cNvPr>
          <p:cNvPicPr>
            <a:picLocks noChangeAspect="1"/>
          </p:cNvPicPr>
          <p:nvPr/>
        </p:nvPicPr>
        <p:blipFill>
          <a:blip r:embed="rId2"/>
          <a:stretch>
            <a:fillRect/>
          </a:stretch>
        </p:blipFill>
        <p:spPr>
          <a:xfrm>
            <a:off x="0" y="5638800"/>
            <a:ext cx="887413" cy="1219200"/>
          </a:xfrm>
          <a:prstGeom prst="rect">
            <a:avLst/>
          </a:prstGeom>
          <a:noFill/>
          <a:ln w="9525">
            <a:noFill/>
          </a:ln>
        </p:spPr>
      </p:pic>
      <p:sp>
        <p:nvSpPr>
          <p:cNvPr id="34" name="TextBox 33"/>
          <p:cNvSpPr txBox="1"/>
          <p:nvPr/>
        </p:nvSpPr>
        <p:spPr>
          <a:xfrm>
            <a:off x="4191000" y="2547938"/>
            <a:ext cx="2998788" cy="519112"/>
          </a:xfrm>
          <a:prstGeom prst="rect">
            <a:avLst/>
          </a:prstGeom>
          <a:noFill/>
          <a:ln w="9525">
            <a:noFill/>
          </a:ln>
        </p:spPr>
        <p:txBody>
          <a:bodyPr>
            <a:spAutoFit/>
          </a:bodyPr>
          <a:lstStyle/>
          <a:p>
            <a:pPr marL="342900" indent="-342900"/>
            <a:r>
              <a:rPr lang="en-US" altLang="zh-CN" sz="2800">
                <a:latin typeface="Arial" panose="020B0604020202020204" pitchFamily="34" charset="0"/>
              </a:rPr>
              <a:t>coverage</a:t>
            </a:r>
            <a:r>
              <a:rPr lang="zh-CN" altLang="en-US" sz="28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rPr>
              <a:t> </a:t>
            </a:r>
            <a:endParaRPr lang="en-US" altLang="zh-CN" sz="2400">
              <a:latin typeface="Arial" panose="020B0604020202020204" pitchFamily="34" charset="0"/>
            </a:endParaRPr>
          </a:p>
        </p:txBody>
      </p:sp>
      <p:sp>
        <p:nvSpPr>
          <p:cNvPr id="2" name="TextBox 33"/>
          <p:cNvSpPr txBox="1"/>
          <p:nvPr/>
        </p:nvSpPr>
        <p:spPr>
          <a:xfrm>
            <a:off x="2825750" y="4306888"/>
            <a:ext cx="2408238" cy="519112"/>
          </a:xfrm>
          <a:prstGeom prst="rect">
            <a:avLst/>
          </a:prstGeom>
          <a:noFill/>
          <a:ln w="9525">
            <a:noFill/>
          </a:ln>
        </p:spPr>
        <p:txBody>
          <a:bodyPr>
            <a:spAutoFit/>
          </a:bodyPr>
          <a:lstStyle/>
          <a:p>
            <a:pPr marL="342900" indent="-342900"/>
            <a:r>
              <a:rPr lang="en-US" altLang="zh-CN" sz="2800">
                <a:latin typeface="Arial" panose="020B0604020202020204" pitchFamily="34" charset="0"/>
              </a:rPr>
              <a:t>professional</a:t>
            </a:r>
            <a:r>
              <a:rPr lang="zh-CN" altLang="en-US" sz="28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rPr>
              <a:t> </a:t>
            </a:r>
            <a:endParaRPr lang="en-US" altLang="zh-CN" sz="2400">
              <a:latin typeface="Arial" panose="020B0604020202020204" pitchFamily="34" charset="0"/>
            </a:endParaRPr>
          </a:p>
        </p:txBody>
      </p:sp>
      <p:sp>
        <p:nvSpPr>
          <p:cNvPr id="3" name="TextBox 33"/>
          <p:cNvSpPr txBox="1"/>
          <p:nvPr/>
        </p:nvSpPr>
        <p:spPr>
          <a:xfrm>
            <a:off x="7643813" y="5018088"/>
            <a:ext cx="1500187" cy="519112"/>
          </a:xfrm>
          <a:prstGeom prst="rect">
            <a:avLst/>
          </a:prstGeom>
          <a:noFill/>
          <a:ln w="9525">
            <a:noFill/>
          </a:ln>
        </p:spPr>
        <p:txBody>
          <a:bodyPr>
            <a:spAutoFit/>
          </a:bodyPr>
          <a:lstStyle/>
          <a:p>
            <a:pPr marL="342900" indent="-342900"/>
            <a:r>
              <a:rPr lang="en-US" altLang="zh-CN" sz="2800">
                <a:latin typeface="Arial" panose="020B0604020202020204" pitchFamily="34" charset="0"/>
              </a:rPr>
              <a:t>broker</a:t>
            </a:r>
            <a:r>
              <a:rPr lang="en-US" altLang="zh-CN" sz="2400">
                <a:latin typeface="Arial" panose="020B0604020202020204" pitchFamily="34" charset="0"/>
                <a:ea typeface="宋体" panose="02010600030101010101" pitchFamily="2" charset="-122"/>
              </a:rPr>
              <a:t>  </a:t>
            </a:r>
            <a:r>
              <a:rPr lang="en-US" altLang="zh-CN" sz="2400">
                <a:latin typeface="Arial" panose="020B0604020202020204" pitchFamily="34" charset="0"/>
              </a:rPr>
              <a:t> </a:t>
            </a:r>
            <a:endParaRPr lang="en-US" altLang="zh-CN" sz="2400">
              <a:latin typeface="Arial" panose="020B0604020202020204" pitchFamily="34" charset="0"/>
            </a:endParaRPr>
          </a:p>
        </p:txBody>
      </p:sp>
      <p:sp>
        <p:nvSpPr>
          <p:cNvPr id="4" name="TextBox 33"/>
          <p:cNvSpPr txBox="1"/>
          <p:nvPr/>
        </p:nvSpPr>
        <p:spPr>
          <a:xfrm>
            <a:off x="1257300" y="5424488"/>
            <a:ext cx="2998788" cy="519112"/>
          </a:xfrm>
          <a:prstGeom prst="rect">
            <a:avLst/>
          </a:prstGeom>
          <a:noFill/>
          <a:ln w="9525">
            <a:noFill/>
          </a:ln>
        </p:spPr>
        <p:txBody>
          <a:bodyPr>
            <a:spAutoFit/>
          </a:bodyPr>
          <a:lstStyle/>
          <a:p>
            <a:pPr marL="342900" indent="-342900"/>
            <a:r>
              <a:rPr lang="en-US" altLang="zh-CN" sz="2800">
                <a:latin typeface="Arial" panose="020B0604020202020204" pitchFamily="34" charset="0"/>
              </a:rPr>
              <a:t>carrier</a:t>
            </a:r>
            <a:r>
              <a:rPr lang="zh-CN" altLang="en-US" sz="28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rPr>
              <a:t> </a:t>
            </a:r>
            <a:endParaRPr lang="en-US" altLang="zh-CN" sz="240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anim calcmode="discrete" valueType="clr">
                                      <p:cBhvr override="childStyle">
                                        <p:cTn id="7"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
                                        </p:tgtEl>
                                        <p:attrNameLst>
                                          <p:attrName>fillcolor</p:attrName>
                                        </p:attrNameLst>
                                      </p:cBhvr>
                                      <p:tavLst>
                                        <p:tav tm="0">
                                          <p:val>
                                            <p:clrVal>
                                              <a:schemeClr val="accent2"/>
                                            </p:clrVal>
                                          </p:val>
                                        </p:tav>
                                        <p:tav tm="50000">
                                          <p:val>
                                            <p:clrVal>
                                              <a:schemeClr val="hlink"/>
                                            </p:clrVal>
                                          </p:val>
                                        </p:tav>
                                      </p:tavLst>
                                    </p:anim>
                                    <p:set>
                                      <p:cBhvr>
                                        <p:cTn id="9" dur="80"/>
                                        <p:tgtEl>
                                          <p:spTgt spid="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gtEl>
                                        <p:attrNameLst>
                                          <p:attrName>style.visibility</p:attrName>
                                        </p:attrNameLst>
                                      </p:cBhvr>
                                      <p:to>
                                        <p:strVal val="visible"/>
                                      </p:to>
                                    </p:set>
                                    <p:anim calcmode="discrete" valueType="clr">
                                      <p:cBhvr override="childStyle">
                                        <p:cTn id="14"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gtEl>
                                        <p:attrNameLst>
                                          <p:attrName>fillcolor</p:attrName>
                                        </p:attrNameLst>
                                      </p:cBhvr>
                                      <p:tavLst>
                                        <p:tav tm="0">
                                          <p:val>
                                            <p:clrVal>
                                              <a:schemeClr val="accent2"/>
                                            </p:clrVal>
                                          </p:val>
                                        </p:tav>
                                        <p:tav tm="50000">
                                          <p:val>
                                            <p:clrVal>
                                              <a:schemeClr val="hlink"/>
                                            </p:clrVal>
                                          </p:val>
                                        </p:tav>
                                      </p:tavLst>
                                    </p:anim>
                                    <p:set>
                                      <p:cBhvr>
                                        <p:cTn id="16" dur="80"/>
                                        <p:tgtEl>
                                          <p:spTgt spid="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gtEl>
                                        <p:attrNameLst>
                                          <p:attrName>style.visibility</p:attrName>
                                        </p:attrNameLst>
                                      </p:cBhvr>
                                      <p:to>
                                        <p:strVal val="visible"/>
                                      </p:to>
                                    </p:set>
                                    <p:anim calcmode="discrete" valueType="clr">
                                      <p:cBhvr override="childStyle">
                                        <p:cTn id="2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gtEl>
                                        <p:attrNameLst>
                                          <p:attrName>fillcolor</p:attrName>
                                        </p:attrNameLst>
                                      </p:cBhvr>
                                      <p:tavLst>
                                        <p:tav tm="0">
                                          <p:val>
                                            <p:clrVal>
                                              <a:schemeClr val="accent2"/>
                                            </p:clrVal>
                                          </p:val>
                                        </p:tav>
                                        <p:tav tm="50000">
                                          <p:val>
                                            <p:clrVal>
                                              <a:schemeClr val="hlink"/>
                                            </p:clrVal>
                                          </p:val>
                                        </p:tav>
                                      </p:tavLst>
                                    </p:anim>
                                    <p:set>
                                      <p:cBhvr>
                                        <p:cTn id="23" dur="80"/>
                                        <p:tgtEl>
                                          <p:spTgt spid="3"/>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4"/>
                                        </p:tgtEl>
                                        <p:attrNameLst>
                                          <p:attrName>style.visibility</p:attrName>
                                        </p:attrNameLst>
                                      </p:cBhvr>
                                      <p:to>
                                        <p:strVal val="visible"/>
                                      </p:to>
                                    </p:set>
                                    <p:anim calcmode="discrete" valueType="clr">
                                      <p:cBhvr override="childStyle">
                                        <p:cTn id="2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
                                        </p:tgtEl>
                                        <p:attrNameLst>
                                          <p:attrName>fillcolor</p:attrName>
                                        </p:attrNameLst>
                                      </p:cBhvr>
                                      <p:tavLst>
                                        <p:tav tm="0">
                                          <p:val>
                                            <p:clrVal>
                                              <a:schemeClr val="accent2"/>
                                            </p:clrVal>
                                          </p:val>
                                        </p:tav>
                                        <p:tav tm="50000">
                                          <p:val>
                                            <p:clrVal>
                                              <a:schemeClr val="hlink"/>
                                            </p:clrVal>
                                          </p:val>
                                        </p:tav>
                                      </p:tavLst>
                                    </p:anim>
                                    <p:set>
                                      <p:cBhvr>
                                        <p:cTn id="30"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88067" name="Text Box 38"/>
          <p:cNvSpPr txBox="1"/>
          <p:nvPr/>
        </p:nvSpPr>
        <p:spPr>
          <a:xfrm>
            <a:off x="1050925" y="201613"/>
            <a:ext cx="7900988" cy="457200"/>
          </a:xfrm>
          <a:prstGeom prst="rect">
            <a:avLst/>
          </a:prstGeom>
          <a:solidFill>
            <a:srgbClr val="FF99CC"/>
          </a:solidFill>
          <a:ln w="28575">
            <a:noFill/>
          </a:ln>
        </p:spPr>
        <p:txBody>
          <a:bodyPr>
            <a:spAutoFit/>
          </a:bodyPr>
          <a:lstStyle/>
          <a:p>
            <a:r>
              <a:rPr lang="en-US" altLang="zh-CN" sz="2400">
                <a:solidFill>
                  <a:schemeClr val="accent1"/>
                </a:solidFill>
                <a:latin typeface="Times New Roman" panose="02020603050405020304" pitchFamily="18" charset="0"/>
              </a:rPr>
              <a:t>Activity 3 Listening </a:t>
            </a:r>
            <a:r>
              <a:rPr lang="zh-CN" altLang="en-US" sz="2400" dirty="0">
                <a:solidFill>
                  <a:schemeClr val="accent1"/>
                </a:solidFill>
                <a:latin typeface="Times New Roman" panose="02020603050405020304" pitchFamily="18" charset="0"/>
              </a:rPr>
              <a:t>（</a:t>
            </a:r>
            <a:r>
              <a:rPr lang="en-US" altLang="zh-CN" sz="2400">
                <a:solidFill>
                  <a:schemeClr val="accent1"/>
                </a:solidFill>
                <a:latin typeface="Times New Roman" panose="02020603050405020304" pitchFamily="18" charset="0"/>
              </a:rPr>
              <a:t>2</a:t>
            </a:r>
            <a:r>
              <a:rPr lang="zh-CN" altLang="en-US" sz="2400" dirty="0">
                <a:solidFill>
                  <a:schemeClr val="accent1"/>
                </a:solidFill>
                <a:latin typeface="Times New Roman" panose="02020603050405020304" pitchFamily="18" charset="0"/>
              </a:rPr>
              <a:t>）</a:t>
            </a:r>
            <a:endParaRPr lang="zh-CN" altLang="en-US" sz="2400" dirty="0">
              <a:solidFill>
                <a:schemeClr val="accent1"/>
              </a:solidFill>
              <a:latin typeface="Times New Roman" panose="02020603050405020304" pitchFamily="18" charset="0"/>
            </a:endParaRPr>
          </a:p>
        </p:txBody>
      </p:sp>
      <p:grpSp>
        <p:nvGrpSpPr>
          <p:cNvPr id="88068" name="Group 19"/>
          <p:cNvGrpSpPr/>
          <p:nvPr/>
        </p:nvGrpSpPr>
        <p:grpSpPr>
          <a:xfrm>
            <a:off x="1068388" y="630238"/>
            <a:ext cx="693737" cy="728662"/>
            <a:chOff x="802" y="845"/>
            <a:chExt cx="827" cy="826"/>
          </a:xfrm>
        </p:grpSpPr>
        <p:sp>
          <p:nvSpPr>
            <p:cNvPr id="88069"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8070"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8071"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8072" name="Rectangle 3"/>
          <p:cNvSpPr/>
          <p:nvPr/>
        </p:nvSpPr>
        <p:spPr>
          <a:xfrm>
            <a:off x="285750" y="1025525"/>
            <a:ext cx="8858250" cy="505142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en-US" altLang="zh-CN" sz="2800">
                <a:latin typeface="Times New Roman" panose="02020603050405020304" pitchFamily="18" charset="0"/>
              </a:rPr>
              <a:t>A: Yes, this task needs different (5) __________.</a:t>
            </a:r>
            <a:endParaRPr lang="en-US" altLang="zh-CN" sz="2800">
              <a:latin typeface="Times New Roman" panose="02020603050405020304" pitchFamily="18" charset="0"/>
            </a:endParaRPr>
          </a:p>
          <a:p>
            <a:pPr marL="609600" lvl="0" indent="-609600" algn="just">
              <a:buNone/>
            </a:pPr>
            <a:r>
              <a:rPr lang="en-US" altLang="zh-CN" sz="2800">
                <a:latin typeface="Times New Roman" panose="02020603050405020304" pitchFamily="18" charset="0"/>
              </a:rPr>
              <a:t>B: It is especially important to invite a qualified insurance person to serve on a (6) _______ and insurance task force or subcommittee.</a:t>
            </a:r>
            <a:endParaRPr lang="en-US" altLang="zh-CN" sz="2800">
              <a:latin typeface="Times New Roman" panose="02020603050405020304" pitchFamily="18" charset="0"/>
            </a:endParaRPr>
          </a:p>
          <a:p>
            <a:pPr marL="609600" lvl="0" indent="-609600" algn="just">
              <a:buNone/>
            </a:pPr>
            <a:r>
              <a:rPr lang="en-US" altLang="zh-CN" sz="2800">
                <a:latin typeface="Times New Roman" panose="02020603050405020304" pitchFamily="18" charset="0"/>
              </a:rPr>
              <a:t>A: That is really necessary. I have heard that most host facilities now require that the group or organization (7) __________ the event have insurance coverage.</a:t>
            </a:r>
            <a:endParaRPr lang="en-US" altLang="zh-CN" sz="2800">
              <a:latin typeface="Times New Roman" panose="02020603050405020304" pitchFamily="18" charset="0"/>
            </a:endParaRPr>
          </a:p>
          <a:p>
            <a:pPr marL="609600" lvl="0" indent="-609600" algn="just">
              <a:buNone/>
            </a:pPr>
            <a:r>
              <a:rPr lang="en-US" altLang="zh-CN" sz="2800">
                <a:latin typeface="Times New Roman" panose="02020603050405020304" pitchFamily="18" charset="0"/>
              </a:rPr>
              <a:t>B: Likewise, it is (8) ________ important for all concerned that the host facilities be fully insured.</a:t>
            </a:r>
            <a:endParaRPr lang="en-US" altLang="zh-CN" sz="2800">
              <a:latin typeface="Times New Roman" panose="02020603050405020304" pitchFamily="18" charset="0"/>
            </a:endParaRPr>
          </a:p>
          <a:p>
            <a:pPr marL="609600" lvl="0" indent="-609600" algn="just">
              <a:buNone/>
            </a:pPr>
            <a:endParaRPr lang="en-US" altLang="zh-CN" sz="2800">
              <a:latin typeface="Times New Roman" panose="02020603050405020304" pitchFamily="18" charset="0"/>
            </a:endParaRPr>
          </a:p>
        </p:txBody>
      </p:sp>
      <p:pic>
        <p:nvPicPr>
          <p:cNvPr id="88073" name="Picture 6" descr="2">
            <a:hlinkClick r:id="rId1" action="ppaction://hlinksldjump"/>
          </p:cNvPr>
          <p:cNvPicPr>
            <a:picLocks noChangeAspect="1"/>
          </p:cNvPicPr>
          <p:nvPr/>
        </p:nvPicPr>
        <p:blipFill>
          <a:blip r:embed="rId2"/>
          <a:stretch>
            <a:fillRect/>
          </a:stretch>
        </p:blipFill>
        <p:spPr>
          <a:xfrm>
            <a:off x="0" y="5638800"/>
            <a:ext cx="887413" cy="1219200"/>
          </a:xfrm>
          <a:prstGeom prst="rect">
            <a:avLst/>
          </a:prstGeom>
          <a:noFill/>
          <a:ln w="9525">
            <a:noFill/>
          </a:ln>
        </p:spPr>
      </p:pic>
      <p:sp>
        <p:nvSpPr>
          <p:cNvPr id="34" name="TextBox 33"/>
          <p:cNvSpPr txBox="1"/>
          <p:nvPr/>
        </p:nvSpPr>
        <p:spPr>
          <a:xfrm>
            <a:off x="5797550" y="954088"/>
            <a:ext cx="2408238" cy="519112"/>
          </a:xfrm>
          <a:prstGeom prst="rect">
            <a:avLst/>
          </a:prstGeom>
          <a:noFill/>
          <a:ln w="9525">
            <a:noFill/>
          </a:ln>
        </p:spPr>
        <p:txBody>
          <a:bodyPr>
            <a:spAutoFit/>
          </a:bodyPr>
          <a:lstStyle/>
          <a:p>
            <a:pPr marL="342900" indent="-342900"/>
            <a:r>
              <a:rPr lang="en-US" altLang="zh-CN" sz="2800">
                <a:latin typeface="Arial" panose="020B0604020202020204" pitchFamily="34" charset="0"/>
                <a:ea typeface="宋体" panose="02010600030101010101" pitchFamily="2" charset="-122"/>
              </a:rPr>
              <a:t>expertise </a:t>
            </a:r>
            <a:r>
              <a:rPr lang="en-US" altLang="zh-CN" sz="2400">
                <a:latin typeface="Arial" panose="020B0604020202020204" pitchFamily="34" charset="0"/>
              </a:rPr>
              <a:t> </a:t>
            </a:r>
            <a:endParaRPr lang="en-US" altLang="zh-CN" sz="2400">
              <a:latin typeface="Arial" panose="020B0604020202020204" pitchFamily="34" charset="0"/>
            </a:endParaRPr>
          </a:p>
        </p:txBody>
      </p:sp>
      <p:sp>
        <p:nvSpPr>
          <p:cNvPr id="2" name="TextBox 33"/>
          <p:cNvSpPr txBox="1"/>
          <p:nvPr/>
        </p:nvSpPr>
        <p:spPr>
          <a:xfrm>
            <a:off x="6165850" y="1874838"/>
            <a:ext cx="2408238" cy="519112"/>
          </a:xfrm>
          <a:prstGeom prst="rect">
            <a:avLst/>
          </a:prstGeom>
          <a:noFill/>
          <a:ln w="9525">
            <a:noFill/>
          </a:ln>
        </p:spPr>
        <p:txBody>
          <a:bodyPr>
            <a:spAutoFit/>
          </a:bodyPr>
          <a:lstStyle/>
          <a:p>
            <a:pPr marL="342900" indent="-342900"/>
            <a:r>
              <a:rPr lang="en-US" altLang="zh-CN" sz="2800">
                <a:latin typeface="Arial" panose="020B0604020202020204" pitchFamily="34" charset="0"/>
              </a:rPr>
              <a:t>legal </a:t>
            </a:r>
            <a:endParaRPr lang="en-US" altLang="zh-CN" sz="2800">
              <a:latin typeface="Arial" panose="020B0604020202020204" pitchFamily="34" charset="0"/>
            </a:endParaRPr>
          </a:p>
        </p:txBody>
      </p:sp>
      <p:sp>
        <p:nvSpPr>
          <p:cNvPr id="3" name="TextBox 33"/>
          <p:cNvSpPr txBox="1"/>
          <p:nvPr/>
        </p:nvSpPr>
        <p:spPr>
          <a:xfrm>
            <a:off x="857250" y="3709988"/>
            <a:ext cx="2408238" cy="519112"/>
          </a:xfrm>
          <a:prstGeom prst="rect">
            <a:avLst/>
          </a:prstGeom>
          <a:noFill/>
          <a:ln w="9525">
            <a:noFill/>
          </a:ln>
        </p:spPr>
        <p:txBody>
          <a:bodyPr>
            <a:spAutoFit/>
          </a:bodyPr>
          <a:lstStyle/>
          <a:p>
            <a:pPr marL="342900" indent="-342900"/>
            <a:r>
              <a:rPr lang="en-US" altLang="zh-CN" sz="2800">
                <a:latin typeface="Arial" panose="020B0604020202020204" pitchFamily="34" charset="0"/>
              </a:rPr>
              <a:t>sponsoring </a:t>
            </a:r>
            <a:endParaRPr lang="en-US" altLang="zh-CN" sz="2800">
              <a:latin typeface="Arial" panose="020B0604020202020204" pitchFamily="34" charset="0"/>
            </a:endParaRPr>
          </a:p>
        </p:txBody>
      </p:sp>
      <p:sp>
        <p:nvSpPr>
          <p:cNvPr id="4" name="TextBox 33"/>
          <p:cNvSpPr txBox="1"/>
          <p:nvPr/>
        </p:nvSpPr>
        <p:spPr>
          <a:xfrm>
            <a:off x="3778250" y="4268788"/>
            <a:ext cx="2408238" cy="519112"/>
          </a:xfrm>
          <a:prstGeom prst="rect">
            <a:avLst/>
          </a:prstGeom>
          <a:noFill/>
          <a:ln w="9525">
            <a:noFill/>
          </a:ln>
        </p:spPr>
        <p:txBody>
          <a:bodyPr>
            <a:spAutoFit/>
          </a:bodyPr>
          <a:lstStyle/>
          <a:p>
            <a:pPr marL="342900" indent="-342900"/>
            <a:r>
              <a:rPr lang="en-US" altLang="zh-CN" sz="2800">
                <a:latin typeface="Arial" panose="020B0604020202020204" pitchFamily="34" charset="0"/>
              </a:rPr>
              <a:t>vitally</a:t>
            </a:r>
            <a:r>
              <a:rPr lang="en-US" altLang="zh-CN" sz="2400">
                <a:latin typeface="Arial" panose="020B0604020202020204" pitchFamily="34" charset="0"/>
              </a:rPr>
              <a:t> </a:t>
            </a:r>
            <a:endParaRPr lang="en-US" altLang="zh-CN" sz="240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anim calcmode="discrete" valueType="clr">
                                      <p:cBhvr override="childStyle">
                                        <p:cTn id="7"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
                                        </p:tgtEl>
                                        <p:attrNameLst>
                                          <p:attrName>fillcolor</p:attrName>
                                        </p:attrNameLst>
                                      </p:cBhvr>
                                      <p:tavLst>
                                        <p:tav tm="0">
                                          <p:val>
                                            <p:clrVal>
                                              <a:schemeClr val="accent2"/>
                                            </p:clrVal>
                                          </p:val>
                                        </p:tav>
                                        <p:tav tm="50000">
                                          <p:val>
                                            <p:clrVal>
                                              <a:schemeClr val="hlink"/>
                                            </p:clrVal>
                                          </p:val>
                                        </p:tav>
                                      </p:tavLst>
                                    </p:anim>
                                    <p:set>
                                      <p:cBhvr>
                                        <p:cTn id="9" dur="80"/>
                                        <p:tgtEl>
                                          <p:spTgt spid="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gtEl>
                                        <p:attrNameLst>
                                          <p:attrName>style.visibility</p:attrName>
                                        </p:attrNameLst>
                                      </p:cBhvr>
                                      <p:to>
                                        <p:strVal val="visible"/>
                                      </p:to>
                                    </p:set>
                                    <p:anim calcmode="discrete" valueType="clr">
                                      <p:cBhvr override="childStyle">
                                        <p:cTn id="14"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gtEl>
                                        <p:attrNameLst>
                                          <p:attrName>fillcolor</p:attrName>
                                        </p:attrNameLst>
                                      </p:cBhvr>
                                      <p:tavLst>
                                        <p:tav tm="0">
                                          <p:val>
                                            <p:clrVal>
                                              <a:schemeClr val="accent2"/>
                                            </p:clrVal>
                                          </p:val>
                                        </p:tav>
                                        <p:tav tm="50000">
                                          <p:val>
                                            <p:clrVal>
                                              <a:schemeClr val="hlink"/>
                                            </p:clrVal>
                                          </p:val>
                                        </p:tav>
                                      </p:tavLst>
                                    </p:anim>
                                    <p:set>
                                      <p:cBhvr>
                                        <p:cTn id="16" dur="80"/>
                                        <p:tgtEl>
                                          <p:spTgt spid="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gtEl>
                                        <p:attrNameLst>
                                          <p:attrName>style.visibility</p:attrName>
                                        </p:attrNameLst>
                                      </p:cBhvr>
                                      <p:to>
                                        <p:strVal val="visible"/>
                                      </p:to>
                                    </p:set>
                                    <p:anim calcmode="discrete" valueType="clr">
                                      <p:cBhvr override="childStyle">
                                        <p:cTn id="2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gtEl>
                                        <p:attrNameLst>
                                          <p:attrName>fillcolor</p:attrName>
                                        </p:attrNameLst>
                                      </p:cBhvr>
                                      <p:tavLst>
                                        <p:tav tm="0">
                                          <p:val>
                                            <p:clrVal>
                                              <a:schemeClr val="accent2"/>
                                            </p:clrVal>
                                          </p:val>
                                        </p:tav>
                                        <p:tav tm="50000">
                                          <p:val>
                                            <p:clrVal>
                                              <a:schemeClr val="hlink"/>
                                            </p:clrVal>
                                          </p:val>
                                        </p:tav>
                                      </p:tavLst>
                                    </p:anim>
                                    <p:set>
                                      <p:cBhvr>
                                        <p:cTn id="23" dur="80"/>
                                        <p:tgtEl>
                                          <p:spTgt spid="3"/>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4"/>
                                        </p:tgtEl>
                                        <p:attrNameLst>
                                          <p:attrName>style.visibility</p:attrName>
                                        </p:attrNameLst>
                                      </p:cBhvr>
                                      <p:to>
                                        <p:strVal val="visible"/>
                                      </p:to>
                                    </p:set>
                                    <p:anim calcmode="discrete" valueType="clr">
                                      <p:cBhvr override="childStyle">
                                        <p:cTn id="2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
                                        </p:tgtEl>
                                        <p:attrNameLst>
                                          <p:attrName>fillcolor</p:attrName>
                                        </p:attrNameLst>
                                      </p:cBhvr>
                                      <p:tavLst>
                                        <p:tav tm="0">
                                          <p:val>
                                            <p:clrVal>
                                              <a:schemeClr val="accent2"/>
                                            </p:clrVal>
                                          </p:val>
                                        </p:tav>
                                        <p:tav tm="50000">
                                          <p:val>
                                            <p:clrVal>
                                              <a:schemeClr val="hlink"/>
                                            </p:clrVal>
                                          </p:val>
                                        </p:tav>
                                      </p:tavLst>
                                    </p:anim>
                                    <p:set>
                                      <p:cBhvr>
                                        <p:cTn id="30"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页脚占位符 4"/>
          <p:cNvSpPr txBox="1">
            <a:spLocks noGrp="1"/>
          </p:cNvSpPr>
          <p:nvPr>
            <p:ph type="ftr" sz="quarter" idx="11"/>
          </p:nvPr>
        </p:nvSpPr>
        <p:spPr/>
        <p:txBody>
          <a:bodyPr/>
          <a:lstStyle>
            <a:lvl1pPr marL="0" lvl="0" indent="0" algn="ctr"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defRPr>
            </a:lvl1pPr>
            <a:lvl2pPr marL="457200" lvl="1"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2pPr>
            <a:lvl3pPr marL="914400" lvl="2"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3pPr>
            <a:lvl4pPr marL="1371600" lvl="3"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4pPr>
            <a:lvl5pPr marL="1828800" lvl="4"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5pPr>
          </a:lstStyle>
          <a:p>
            <a:pPr lvl="0" eaLnBrk="1" hangingPunct="1"/>
            <a:r>
              <a:rPr lang="en-US" altLang="zh-CN">
                <a:solidFill>
                  <a:srgbClr val="1C1C1C"/>
                </a:solidFill>
                <a:effectLst>
                  <a:outerShdw blurRad="38100" dist="38100" dir="2700000">
                    <a:srgbClr val="000000"/>
                  </a:outerShdw>
                </a:effectLst>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ea typeface="宋体" panose="02010600030101010101" pitchFamily="2" charset="-122"/>
            </a:endParaRPr>
          </a:p>
          <a:p>
            <a:pPr lvl="0" eaLnBrk="1" hangingPunct="1"/>
            <a:endParaRPr lang="en-US" altLang="zh-CN">
              <a:solidFill>
                <a:schemeClr val="tx2"/>
              </a:solidFill>
              <a:ea typeface="宋体" panose="02010600030101010101" pitchFamily="2" charset="-122"/>
            </a:endParaRPr>
          </a:p>
          <a:p>
            <a:pPr lvl="0" eaLnBrk="1" hangingPunct="1"/>
            <a:endParaRPr lang="en-US" altLang="zh-CN" sz="2000" b="0">
              <a:solidFill>
                <a:srgbClr val="FF66CC"/>
              </a:solidFill>
              <a:ea typeface="华文琥珀" panose="02010800040101010101" pitchFamily="2" charset="-122"/>
            </a:endParaRPr>
          </a:p>
        </p:txBody>
      </p:sp>
      <p:sp>
        <p:nvSpPr>
          <p:cNvPr id="5123" name="Rectangle 2"/>
          <p:cNvSpPr>
            <a:spLocks noGrp="1"/>
          </p:cNvSpPr>
          <p:nvPr>
            <p:ph type="title"/>
          </p:nvPr>
        </p:nvSpPr>
        <p:spPr>
          <a:xfrm>
            <a:off x="1652588" y="65088"/>
            <a:ext cx="6911975" cy="812800"/>
          </a:xfrm>
          <a:solidFill>
            <a:srgbClr val="FF99CC">
              <a:alpha val="100000"/>
            </a:srgbClr>
          </a:solidFill>
        </p:spPr>
        <p:txBody>
          <a:bodyPr vert="horz" wrap="square" lIns="91440" tIns="45720" rIns="91440" bIns="45720" anchor="ctr"/>
          <a:lstStyle/>
          <a:p>
            <a:pPr algn="ctr" eaLnBrk="1" hangingPunct="1"/>
            <a:r>
              <a:rPr lang="en-US" altLang="zh-CN">
                <a:ea typeface="宋体" panose="02010600030101010101" pitchFamily="2" charset="-122"/>
              </a:rPr>
              <a:t>Learning Objectives</a:t>
            </a:r>
            <a:endParaRPr lang="zh-CN" altLang="en-US" dirty="0">
              <a:ea typeface="宋体" panose="02010600030101010101" pitchFamily="2" charset="-122"/>
            </a:endParaRPr>
          </a:p>
        </p:txBody>
      </p:sp>
      <p:sp>
        <p:nvSpPr>
          <p:cNvPr id="5124" name="Rectangle 3"/>
          <p:cNvSpPr>
            <a:spLocks noGrp="1"/>
          </p:cNvSpPr>
          <p:nvPr>
            <p:ph idx="1"/>
          </p:nvPr>
        </p:nvSpPr>
        <p:spPr>
          <a:xfrm>
            <a:off x="1049338" y="1984375"/>
            <a:ext cx="7683500" cy="3168650"/>
          </a:xfrm>
          <a:solidFill>
            <a:srgbClr val="FFCCFF">
              <a:alpha val="100000"/>
            </a:srgbClr>
          </a:solidFill>
        </p:spPr>
        <p:txBody>
          <a:bodyPr vert="horz" wrap="square" lIns="91440" tIns="45720" rIns="91440" bIns="45720" anchor="t"/>
          <a:lstStyle/>
          <a:p>
            <a:pPr>
              <a:buNone/>
            </a:pPr>
            <a:r>
              <a:rPr lang="en-US" altLang="zh-CN" sz="2800">
                <a:solidFill>
                  <a:schemeClr val="tx2"/>
                </a:solidFill>
                <a:ea typeface="宋体" panose="02010600030101010101" pitchFamily="2" charset="-122"/>
              </a:rPr>
              <a:t>After learning this unit, you will be able to</a:t>
            </a:r>
            <a:endParaRPr lang="en-US" altLang="zh-CN" sz="2800">
              <a:solidFill>
                <a:schemeClr val="tx2"/>
              </a:solidFill>
              <a:ea typeface="宋体" panose="02010600030101010101" pitchFamily="2" charset="-122"/>
            </a:endParaRPr>
          </a:p>
          <a:p>
            <a:pPr>
              <a:buNone/>
            </a:pPr>
            <a:endParaRPr lang="en-US" altLang="zh-CN" sz="2800">
              <a:ea typeface="宋体" panose="02010600030101010101" pitchFamily="2" charset="-122"/>
            </a:endParaRPr>
          </a:p>
          <a:p>
            <a:pPr>
              <a:buFont typeface="Wingdings" panose="05000000000000000000" pitchFamily="2" charset="2"/>
              <a:buChar char="l"/>
            </a:pPr>
            <a:r>
              <a:rPr lang="en-US" altLang="zh-CN" sz="2800">
                <a:solidFill>
                  <a:schemeClr val="tx1"/>
                </a:solidFill>
                <a:ea typeface="宋体" panose="02010600030101010101" pitchFamily="2" charset="-122"/>
              </a:rPr>
              <a:t>deal with booth reservations </a:t>
            </a:r>
            <a:endParaRPr lang="en-US" altLang="zh-CN" sz="2800">
              <a:solidFill>
                <a:schemeClr val="tx1"/>
              </a:solidFill>
              <a:ea typeface="宋体" panose="02010600030101010101" pitchFamily="2" charset="-122"/>
            </a:endParaRPr>
          </a:p>
          <a:p>
            <a:pPr>
              <a:buFont typeface="Wingdings" panose="05000000000000000000" pitchFamily="2" charset="2"/>
              <a:buChar char="l"/>
            </a:pPr>
            <a:r>
              <a:rPr lang="en-US" altLang="zh-CN" sz="2800">
                <a:solidFill>
                  <a:schemeClr val="tx1"/>
                </a:solidFill>
                <a:ea typeface="宋体" panose="02010600030101010101" pitchFamily="2" charset="-122"/>
              </a:rPr>
              <a:t>deal with exhibits transportation </a:t>
            </a:r>
            <a:endParaRPr lang="en-US" altLang="zh-CN" sz="2800">
              <a:solidFill>
                <a:schemeClr val="tx1"/>
              </a:solidFill>
              <a:ea typeface="宋体" panose="02010600030101010101" pitchFamily="2" charset="-122"/>
            </a:endParaRPr>
          </a:p>
          <a:p>
            <a:pPr>
              <a:buFont typeface="Wingdings" panose="05000000000000000000" pitchFamily="2" charset="2"/>
              <a:buChar char="l"/>
            </a:pPr>
            <a:r>
              <a:rPr lang="en-US" altLang="zh-CN" sz="2800">
                <a:solidFill>
                  <a:schemeClr val="tx1"/>
                </a:solidFill>
                <a:ea typeface="宋体" panose="02010600030101010101" pitchFamily="2" charset="-122"/>
              </a:rPr>
              <a:t>deal with exhibits insurance</a:t>
            </a:r>
            <a:endParaRPr lang="en-US" altLang="zh-CN" sz="2800">
              <a:solidFill>
                <a:schemeClr val="tx1"/>
              </a:solidFill>
              <a:ea typeface="宋体" panose="02010600030101010101" pitchFamily="2" charset="-122"/>
            </a:endParaRPr>
          </a:p>
          <a:p>
            <a:pPr>
              <a:buFont typeface="Wingdings" panose="05000000000000000000" pitchFamily="2" charset="2"/>
              <a:buChar char="l"/>
            </a:pPr>
            <a:r>
              <a:rPr lang="en-US" altLang="zh-CN" sz="2800">
                <a:solidFill>
                  <a:schemeClr val="tx1"/>
                </a:solidFill>
                <a:ea typeface="宋体" panose="02010600030101010101" pitchFamily="2" charset="-122"/>
              </a:rPr>
              <a:t>make travel arrangements to exhibitions</a:t>
            </a:r>
            <a:endParaRPr lang="zh-CN" altLang="zh-CN" sz="2800" dirty="0">
              <a:solidFill>
                <a:schemeClr val="tx1"/>
              </a:solidFill>
              <a:ea typeface="宋体" panose="02010600030101010101" pitchFamily="2" charset="-122"/>
            </a:endParaRPr>
          </a:p>
        </p:txBody>
      </p:sp>
      <p:pic>
        <p:nvPicPr>
          <p:cNvPr id="5125" name="Picture 6" descr="2">
            <a:hlinkClick r:id="rId1" action="ppaction://hlinksldjump"/>
          </p:cNvPr>
          <p:cNvPicPr>
            <a:picLocks noChangeAspect="1"/>
          </p:cNvPicPr>
          <p:nvPr/>
        </p:nvPicPr>
        <p:blipFill>
          <a:blip r:embed="rId2"/>
          <a:stretch>
            <a:fillRect/>
          </a:stretch>
        </p:blipFill>
        <p:spPr>
          <a:xfrm>
            <a:off x="723900" y="5308600"/>
            <a:ext cx="887413" cy="1219200"/>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89091"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3 Handling Insurance</a:t>
            </a:r>
            <a:r>
              <a:rPr lang="en-US" altLang="zh-CN">
                <a:latin typeface="Arial" panose="020B0604020202020204" pitchFamily="34" charset="0"/>
              </a:rPr>
              <a:t> </a:t>
            </a:r>
            <a:endParaRPr lang="zh-CN" altLang="en-US" dirty="0">
              <a:latin typeface="Arial" panose="020B0604020202020204" pitchFamily="34" charset="0"/>
            </a:endParaRPr>
          </a:p>
        </p:txBody>
      </p:sp>
      <p:grpSp>
        <p:nvGrpSpPr>
          <p:cNvPr id="89092" name="Group 19"/>
          <p:cNvGrpSpPr/>
          <p:nvPr/>
        </p:nvGrpSpPr>
        <p:grpSpPr>
          <a:xfrm>
            <a:off x="1068388" y="630238"/>
            <a:ext cx="693737" cy="728662"/>
            <a:chOff x="802" y="845"/>
            <a:chExt cx="827" cy="826"/>
          </a:xfrm>
        </p:grpSpPr>
        <p:sp>
          <p:nvSpPr>
            <p:cNvPr id="8909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909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8909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89096" name="Rectangle 3"/>
          <p:cNvSpPr/>
          <p:nvPr/>
        </p:nvSpPr>
        <p:spPr>
          <a:xfrm>
            <a:off x="285750" y="1082675"/>
            <a:ext cx="8858250" cy="505142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en-US" altLang="zh-CN" sz="2800">
                <a:latin typeface="Times New Roman" panose="02020603050405020304" pitchFamily="18" charset="0"/>
              </a:rPr>
              <a:t>A: What is the usual coverage of insurance in the exhibition industry?</a:t>
            </a:r>
            <a:endParaRPr lang="en-US" altLang="zh-CN" sz="2800">
              <a:latin typeface="Times New Roman" panose="02020603050405020304" pitchFamily="18" charset="0"/>
            </a:endParaRPr>
          </a:p>
          <a:p>
            <a:pPr marL="609600" lvl="0" indent="-609600" algn="just">
              <a:buNone/>
            </a:pPr>
            <a:r>
              <a:rPr lang="en-US" altLang="zh-CN" sz="2800">
                <a:latin typeface="Times New Roman" panose="02020603050405020304" pitchFamily="18" charset="0"/>
              </a:rPr>
              <a:t>B: It usually covers liability, property damage, (9) ___________         and other protections.</a:t>
            </a:r>
            <a:endParaRPr lang="en-US" altLang="zh-CN" sz="2800">
              <a:latin typeface="Times New Roman" panose="02020603050405020304" pitchFamily="18" charset="0"/>
            </a:endParaRPr>
          </a:p>
          <a:p>
            <a:pPr marL="609600" lvl="0" indent="-609600" algn="just">
              <a:buNone/>
            </a:pPr>
            <a:r>
              <a:rPr lang="en-US" altLang="zh-CN" sz="2800">
                <a:latin typeface="Times New Roman" panose="02020603050405020304" pitchFamily="18" charset="0"/>
              </a:rPr>
              <a:t>A: If so, it will be a big expense for the exhibitor.</a:t>
            </a:r>
            <a:endParaRPr lang="en-US" altLang="zh-CN" sz="2800">
              <a:latin typeface="Times New Roman" panose="02020603050405020304" pitchFamily="18" charset="0"/>
            </a:endParaRPr>
          </a:p>
          <a:p>
            <a:pPr marL="609600" lvl="0" indent="-609600" algn="just">
              <a:buNone/>
            </a:pPr>
            <a:r>
              <a:rPr lang="en-US" altLang="zh-CN" sz="2800">
                <a:latin typeface="Times New Roman" panose="02020603050405020304" pitchFamily="18" charset="0"/>
              </a:rPr>
              <a:t>B: It is not necessarily so. Besides the cost of providing insurance coverage is (10)_______ compared to the exhibitor’s overall financial and legal health.</a:t>
            </a:r>
            <a:endParaRPr lang="en-US" altLang="zh-CN" sz="2800">
              <a:latin typeface="Times New Roman" panose="02020603050405020304" pitchFamily="18" charset="0"/>
            </a:endParaRPr>
          </a:p>
          <a:p>
            <a:pPr marL="609600" lvl="0" indent="-609600" algn="just">
              <a:buNone/>
            </a:pPr>
            <a:r>
              <a:rPr lang="en-US" altLang="zh-CN" sz="2800">
                <a:latin typeface="Times New Roman" panose="02020603050405020304" pitchFamily="18" charset="0"/>
              </a:rPr>
              <a:t>A: I have to agree with you.</a:t>
            </a:r>
            <a:endParaRPr lang="en-US" altLang="zh-CN" sz="2800">
              <a:solidFill>
                <a:schemeClr val="tx1"/>
              </a:solidFill>
              <a:latin typeface="Times New Roman" panose="02020603050405020304" pitchFamily="18" charset="0"/>
            </a:endParaRPr>
          </a:p>
          <a:p>
            <a:pPr marL="609600" lvl="0" indent="-609600" algn="just">
              <a:buNone/>
            </a:pPr>
            <a:endParaRPr lang="en-US" altLang="zh-CN" sz="2800">
              <a:latin typeface="Times New Roman" panose="02020603050405020304" pitchFamily="18" charset="0"/>
            </a:endParaRPr>
          </a:p>
        </p:txBody>
      </p:sp>
      <p:pic>
        <p:nvPicPr>
          <p:cNvPr id="89097" name="Picture 6" descr="2">
            <a:hlinkClick r:id="rId1" action="ppaction://hlinksldjump"/>
          </p:cNvPr>
          <p:cNvPicPr>
            <a:picLocks noChangeAspect="1"/>
          </p:cNvPicPr>
          <p:nvPr/>
        </p:nvPicPr>
        <p:blipFill>
          <a:blip r:embed="rId2"/>
          <a:stretch>
            <a:fillRect/>
          </a:stretch>
        </p:blipFill>
        <p:spPr>
          <a:xfrm>
            <a:off x="0" y="5638800"/>
            <a:ext cx="887413" cy="1219200"/>
          </a:xfrm>
          <a:prstGeom prst="rect">
            <a:avLst/>
          </a:prstGeom>
          <a:noFill/>
          <a:ln w="9525">
            <a:noFill/>
          </a:ln>
        </p:spPr>
      </p:pic>
      <p:sp>
        <p:nvSpPr>
          <p:cNvPr id="34" name="TextBox 33"/>
          <p:cNvSpPr txBox="1"/>
          <p:nvPr/>
        </p:nvSpPr>
        <p:spPr>
          <a:xfrm>
            <a:off x="476250" y="2414588"/>
            <a:ext cx="2979738" cy="519112"/>
          </a:xfrm>
          <a:prstGeom prst="rect">
            <a:avLst/>
          </a:prstGeom>
          <a:noFill/>
          <a:ln w="9525">
            <a:noFill/>
          </a:ln>
        </p:spPr>
        <p:txBody>
          <a:bodyPr>
            <a:spAutoFit/>
          </a:bodyPr>
          <a:lstStyle/>
          <a:p>
            <a:pPr marL="342900" indent="-342900"/>
            <a:r>
              <a:rPr lang="en-US" altLang="zh-CN" sz="2800">
                <a:latin typeface="Arial" panose="020B0604020202020204" pitchFamily="34" charset="0"/>
              </a:rPr>
              <a:t>indemnification</a:t>
            </a:r>
            <a:r>
              <a:rPr lang="zh-CN" altLang="en-US" sz="28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rPr>
              <a:t> </a:t>
            </a:r>
            <a:endParaRPr lang="en-US" altLang="zh-CN" sz="2400">
              <a:latin typeface="Arial" panose="020B0604020202020204" pitchFamily="34" charset="0"/>
            </a:endParaRPr>
          </a:p>
        </p:txBody>
      </p:sp>
      <p:sp>
        <p:nvSpPr>
          <p:cNvPr id="2" name="TextBox 33"/>
          <p:cNvSpPr txBox="1"/>
          <p:nvPr/>
        </p:nvSpPr>
        <p:spPr>
          <a:xfrm>
            <a:off x="4419600" y="3843338"/>
            <a:ext cx="2408238" cy="519112"/>
          </a:xfrm>
          <a:prstGeom prst="rect">
            <a:avLst/>
          </a:prstGeom>
          <a:noFill/>
          <a:ln w="9525">
            <a:noFill/>
          </a:ln>
        </p:spPr>
        <p:txBody>
          <a:bodyPr>
            <a:spAutoFit/>
          </a:bodyPr>
          <a:lstStyle/>
          <a:p>
            <a:pPr marL="342900" indent="-342900"/>
            <a:r>
              <a:rPr lang="en-US" altLang="zh-CN" sz="2800">
                <a:latin typeface="Arial" panose="020B0604020202020204" pitchFamily="34" charset="0"/>
              </a:rPr>
              <a:t>minimal</a:t>
            </a:r>
            <a:r>
              <a:rPr lang="zh-CN" altLang="en-US" sz="2800" dirty="0">
                <a:latin typeface="Arial" panose="020B0604020202020204" pitchFamily="34" charset="0"/>
              </a:rPr>
              <a:t> </a:t>
            </a:r>
            <a:endParaRPr lang="en-US" altLang="zh-CN" sz="280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anim calcmode="discrete" valueType="clr">
                                      <p:cBhvr override="childStyle">
                                        <p:cTn id="7"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
                                        </p:tgtEl>
                                        <p:attrNameLst>
                                          <p:attrName>fillcolor</p:attrName>
                                        </p:attrNameLst>
                                      </p:cBhvr>
                                      <p:tavLst>
                                        <p:tav tm="0">
                                          <p:val>
                                            <p:clrVal>
                                              <a:schemeClr val="accent2"/>
                                            </p:clrVal>
                                          </p:val>
                                        </p:tav>
                                        <p:tav tm="50000">
                                          <p:val>
                                            <p:clrVal>
                                              <a:schemeClr val="hlink"/>
                                            </p:clrVal>
                                          </p:val>
                                        </p:tav>
                                      </p:tavLst>
                                    </p:anim>
                                    <p:set>
                                      <p:cBhvr>
                                        <p:cTn id="9" dur="80"/>
                                        <p:tgtEl>
                                          <p:spTgt spid="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gtEl>
                                        <p:attrNameLst>
                                          <p:attrName>style.visibility</p:attrName>
                                        </p:attrNameLst>
                                      </p:cBhvr>
                                      <p:to>
                                        <p:strVal val="visible"/>
                                      </p:to>
                                    </p:set>
                                    <p:anim calcmode="discrete" valueType="clr">
                                      <p:cBhvr override="childStyle">
                                        <p:cTn id="14"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gtEl>
                                        <p:attrNameLst>
                                          <p:attrName>fillcolor</p:attrName>
                                        </p:attrNameLst>
                                      </p:cBhvr>
                                      <p:tavLst>
                                        <p:tav tm="0">
                                          <p:val>
                                            <p:clrVal>
                                              <a:schemeClr val="accent2"/>
                                            </p:clrVal>
                                          </p:val>
                                        </p:tav>
                                        <p:tav tm="50000">
                                          <p:val>
                                            <p:clrVal>
                                              <a:schemeClr val="hlink"/>
                                            </p:clrVal>
                                          </p:val>
                                        </p:tav>
                                      </p:tavLst>
                                    </p:anim>
                                    <p:set>
                                      <p:cBhvr>
                                        <p:cTn id="16"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69635"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a:latin typeface="Arial" panose="020B0604020202020204" pitchFamily="34" charset="0"/>
                <a:ea typeface="宋体" panose="02010600030101010101" pitchFamily="2" charset="-122"/>
              </a:rPr>
              <a:t>Task 3 Handling Insurance</a:t>
            </a:r>
            <a:endParaRPr lang="zh-CN" altLang="en-US" sz="2800" dirty="0">
              <a:latin typeface="Arial" panose="020B0604020202020204" pitchFamily="34" charset="0"/>
              <a:ea typeface="宋体" panose="02010600030101010101" pitchFamily="2" charset="-122"/>
            </a:endParaRPr>
          </a:p>
        </p:txBody>
      </p:sp>
      <p:grpSp>
        <p:nvGrpSpPr>
          <p:cNvPr id="69636" name="Group 19"/>
          <p:cNvGrpSpPr/>
          <p:nvPr/>
        </p:nvGrpSpPr>
        <p:grpSpPr>
          <a:xfrm>
            <a:off x="1068388" y="630238"/>
            <a:ext cx="693737" cy="728662"/>
            <a:chOff x="802" y="845"/>
            <a:chExt cx="827" cy="826"/>
          </a:xfrm>
        </p:grpSpPr>
        <p:sp>
          <p:nvSpPr>
            <p:cNvPr id="6963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6963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6963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69640" name="Rectangle 3"/>
          <p:cNvSpPr/>
          <p:nvPr/>
        </p:nvSpPr>
        <p:spPr>
          <a:xfrm>
            <a:off x="554038" y="1101725"/>
            <a:ext cx="8589962" cy="575627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en-US" altLang="zh-CN">
                <a:solidFill>
                  <a:schemeClr val="tx1"/>
                </a:solidFill>
                <a:latin typeface="Times New Roman" panose="02020603050405020304" pitchFamily="18" charset="0"/>
              </a:rPr>
              <a:t>Activity 4 Role Play: Speaking </a:t>
            </a:r>
            <a:endParaRPr lang="en-US" altLang="zh-CN" u="sng">
              <a:solidFill>
                <a:schemeClr val="tx1"/>
              </a:solidFill>
              <a:latin typeface="Times New Roman" panose="02020603050405020304" pitchFamily="18" charset="0"/>
            </a:endParaRPr>
          </a:p>
          <a:p>
            <a:pPr marL="609600" lvl="0" indent="-609600" algn="just">
              <a:buNone/>
            </a:pPr>
            <a:r>
              <a:rPr lang="en-US" altLang="zh-CN" u="sng">
                <a:solidFill>
                  <a:schemeClr val="tx1"/>
                </a:solidFill>
                <a:latin typeface="Times New Roman" panose="02020603050405020304" pitchFamily="18" charset="0"/>
              </a:rPr>
              <a:t>Student A</a:t>
            </a:r>
            <a:endParaRPr lang="en-US" altLang="zh-CN">
              <a:solidFill>
                <a:schemeClr val="tx1"/>
              </a:solidFill>
              <a:latin typeface="Times New Roman" panose="02020603050405020304" pitchFamily="18" charset="0"/>
            </a:endParaRPr>
          </a:p>
          <a:p>
            <a:pPr marL="609600" lvl="0" indent="-609600" algn="just">
              <a:buNone/>
            </a:pPr>
            <a:r>
              <a:rPr lang="en-US" altLang="zh-CN" b="0">
                <a:solidFill>
                  <a:schemeClr val="tx1"/>
                </a:solidFill>
                <a:latin typeface="Times New Roman" panose="02020603050405020304" pitchFamily="18" charset="0"/>
              </a:rPr>
              <a:t>   You are Ms. White, the manager from a company that is going to attend an exhibition. Enquire about the coverage and cost of the insurance on the exhibits shipped to the venue of the exhibition.</a:t>
            </a:r>
            <a:endParaRPr lang="en-US" altLang="zh-CN" b="0" u="sng">
              <a:solidFill>
                <a:schemeClr val="tx1"/>
              </a:solidFill>
              <a:latin typeface="Times New Roman" panose="02020603050405020304" pitchFamily="18" charset="0"/>
            </a:endParaRPr>
          </a:p>
          <a:p>
            <a:pPr marL="609600" lvl="0" indent="-609600" algn="just">
              <a:buNone/>
            </a:pPr>
            <a:r>
              <a:rPr lang="en-US" altLang="zh-CN" u="sng">
                <a:solidFill>
                  <a:schemeClr val="tx1"/>
                </a:solidFill>
                <a:latin typeface="Times New Roman" panose="02020603050405020304" pitchFamily="18" charset="0"/>
              </a:rPr>
              <a:t>Student B</a:t>
            </a:r>
            <a:endParaRPr lang="en-US" altLang="zh-CN">
              <a:solidFill>
                <a:schemeClr val="tx1"/>
              </a:solidFill>
              <a:latin typeface="Times New Roman" panose="02020603050405020304" pitchFamily="18" charset="0"/>
            </a:endParaRPr>
          </a:p>
          <a:p>
            <a:pPr marL="609600" lvl="0" indent="-609600" algn="just">
              <a:buNone/>
            </a:pPr>
            <a:r>
              <a:rPr lang="en-US" altLang="zh-CN" b="0">
                <a:solidFill>
                  <a:schemeClr val="tx1"/>
                </a:solidFill>
                <a:latin typeface="Times New Roman" panose="02020603050405020304" pitchFamily="18" charset="0"/>
              </a:rPr>
              <a:t>   You are Mr. Li from a shipping company. Answer Ms. White’s enquiry and give some advice.</a:t>
            </a:r>
            <a:endParaRPr lang="zh-CN" altLang="zh-CN" b="0" dirty="0">
              <a:solidFill>
                <a:schemeClr val="tx1"/>
              </a:solidFill>
              <a:latin typeface="Times New Roman" panose="02020603050405020304" pitchFamily="18" charset="0"/>
            </a:endParaRPr>
          </a:p>
        </p:txBody>
      </p:sp>
      <p:pic>
        <p:nvPicPr>
          <p:cNvPr id="69641" name="Picture 6" descr="2">
            <a:hlinkClick r:id="rId1" action="ppaction://hlinksldjump"/>
          </p:cNvPr>
          <p:cNvPicPr>
            <a:picLocks noChangeAspect="1"/>
          </p:cNvPicPr>
          <p:nvPr/>
        </p:nvPicPr>
        <p:blipFill>
          <a:blip r:embed="rId2"/>
          <a:stretch>
            <a:fillRect/>
          </a:stretch>
        </p:blipFill>
        <p:spPr>
          <a:xfrm>
            <a:off x="0" y="273685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70659"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4 Making Travel Arrangements </a:t>
            </a:r>
            <a:endParaRPr lang="zh-CN" altLang="en-US" sz="3200" dirty="0">
              <a:latin typeface="Times New Roman" panose="02020603050405020304" pitchFamily="18" charset="0"/>
            </a:endParaRPr>
          </a:p>
        </p:txBody>
      </p:sp>
      <p:grpSp>
        <p:nvGrpSpPr>
          <p:cNvPr id="70660" name="Group 19"/>
          <p:cNvGrpSpPr/>
          <p:nvPr/>
        </p:nvGrpSpPr>
        <p:grpSpPr>
          <a:xfrm>
            <a:off x="1068388" y="630238"/>
            <a:ext cx="693737" cy="728662"/>
            <a:chOff x="802" y="845"/>
            <a:chExt cx="827" cy="826"/>
          </a:xfrm>
        </p:grpSpPr>
        <p:sp>
          <p:nvSpPr>
            <p:cNvPr id="7066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7066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7066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70664" name="Rectangle 3"/>
          <p:cNvSpPr/>
          <p:nvPr/>
        </p:nvSpPr>
        <p:spPr>
          <a:xfrm>
            <a:off x="554038" y="1111557"/>
            <a:ext cx="8589962" cy="3814404"/>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a:t>shuttle </a:t>
            </a:r>
            <a:r>
              <a:rPr lang="en-US" altLang="zh-CN" i="1"/>
              <a:t>n.</a:t>
            </a:r>
            <a:r>
              <a:rPr lang="en-US" altLang="zh-CN"/>
              <a:t> </a:t>
            </a:r>
            <a:r>
              <a:rPr lang="zh-CN" altLang="en-US" dirty="0"/>
              <a:t>穿梭巴士</a:t>
            </a:r>
            <a:endParaRPr lang="zh-CN" altLang="en-US" dirty="0"/>
          </a:p>
          <a:p>
            <a:pPr marL="609600" lvl="0" indent="-609600">
              <a:buNone/>
            </a:pPr>
            <a:r>
              <a:rPr lang="en-US" altLang="zh-CN"/>
              <a:t>reserve </a:t>
            </a:r>
            <a:r>
              <a:rPr lang="en-US" altLang="zh-CN" i="1"/>
              <a:t>v.</a:t>
            </a:r>
            <a:r>
              <a:rPr lang="en-US" altLang="zh-CN"/>
              <a:t> </a:t>
            </a:r>
            <a:r>
              <a:rPr lang="zh-CN" altLang="en-US" dirty="0"/>
              <a:t>预定</a:t>
            </a:r>
            <a:endParaRPr lang="zh-CN" altLang="en-US" dirty="0"/>
          </a:p>
          <a:p>
            <a:pPr marL="609600" lvl="0" indent="-609600">
              <a:buNone/>
            </a:pPr>
            <a:r>
              <a:rPr lang="en-US" altLang="zh-CN"/>
              <a:t>recommend</a:t>
            </a:r>
            <a:r>
              <a:rPr lang="en-US" altLang="zh-CN" i="1"/>
              <a:t> v. </a:t>
            </a:r>
            <a:r>
              <a:rPr lang="zh-CN" altLang="en-US" dirty="0"/>
              <a:t>推荐</a:t>
            </a:r>
            <a:endParaRPr lang="zh-CN" altLang="en-US" dirty="0"/>
          </a:p>
          <a:p>
            <a:pPr marL="609600" lvl="0" indent="-609600">
              <a:buNone/>
            </a:pPr>
            <a:r>
              <a:rPr lang="en-US" altLang="zh-CN"/>
              <a:t>pavilion</a:t>
            </a:r>
            <a:r>
              <a:rPr lang="en-US" altLang="zh-CN" i="1"/>
              <a:t> n.</a:t>
            </a:r>
            <a:r>
              <a:rPr lang="en-US" altLang="zh-CN"/>
              <a:t> </a:t>
            </a:r>
            <a:r>
              <a:rPr lang="zh-CN" altLang="en-US" dirty="0"/>
              <a:t>展览馆</a:t>
            </a:r>
            <a:endParaRPr lang="zh-CN" altLang="en-US" dirty="0"/>
          </a:p>
          <a:p>
            <a:pPr marL="609600" lvl="0" indent="-609600">
              <a:buNone/>
            </a:pPr>
            <a:r>
              <a:rPr lang="en-US" altLang="zh-CN"/>
              <a:t>leisure activities </a:t>
            </a:r>
            <a:r>
              <a:rPr lang="en-US" altLang="zh-CN" i="1"/>
              <a:t>n</a:t>
            </a:r>
            <a:r>
              <a:rPr lang="en-US" altLang="zh-CN"/>
              <a:t>. </a:t>
            </a:r>
            <a:r>
              <a:rPr lang="zh-CN" altLang="en-US" dirty="0"/>
              <a:t>休闲活动</a:t>
            </a:r>
            <a:endParaRPr lang="zh-CN" altLang="en-US" dirty="0"/>
          </a:p>
          <a:p>
            <a:pPr marL="609600" lvl="0" indent="-609600">
              <a:buNone/>
            </a:pPr>
            <a:r>
              <a:rPr lang="en-US" altLang="zh-CN"/>
              <a:t>surroundings </a:t>
            </a:r>
            <a:r>
              <a:rPr lang="en-US" altLang="zh-CN" i="1"/>
              <a:t>n.</a:t>
            </a:r>
            <a:r>
              <a:rPr lang="zh-CN" altLang="en-US" dirty="0"/>
              <a:t>环境</a:t>
            </a:r>
            <a:endParaRPr lang="zh-CN" altLang="zh-CN" dirty="0"/>
          </a:p>
        </p:txBody>
      </p:sp>
      <p:pic>
        <p:nvPicPr>
          <p:cNvPr id="70665" name="Picture 6" descr="2">
            <a:hlinkClick r:id="rId1" action="ppaction://hlinksldjump"/>
          </p:cNvPr>
          <p:cNvPicPr>
            <a:picLocks noChangeAspect="1"/>
          </p:cNvPicPr>
          <p:nvPr/>
        </p:nvPicPr>
        <p:blipFill>
          <a:blip r:embed="rId2"/>
          <a:stretch>
            <a:fillRect/>
          </a:stretch>
        </p:blipFill>
        <p:spPr>
          <a:xfrm>
            <a:off x="1581150" y="48133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90115"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4 Making Travel Arrangements </a:t>
            </a:r>
            <a:endParaRPr lang="zh-CN" altLang="en-US" sz="3200" dirty="0">
              <a:latin typeface="Times New Roman" panose="02020603050405020304" pitchFamily="18" charset="0"/>
            </a:endParaRPr>
          </a:p>
        </p:txBody>
      </p:sp>
      <p:grpSp>
        <p:nvGrpSpPr>
          <p:cNvPr id="90116" name="Group 19"/>
          <p:cNvGrpSpPr/>
          <p:nvPr/>
        </p:nvGrpSpPr>
        <p:grpSpPr>
          <a:xfrm>
            <a:off x="1068388" y="630238"/>
            <a:ext cx="693737" cy="728662"/>
            <a:chOff x="802" y="845"/>
            <a:chExt cx="827" cy="826"/>
          </a:xfrm>
        </p:grpSpPr>
        <p:sp>
          <p:nvSpPr>
            <p:cNvPr id="9011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011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011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0120" name="Rectangle 3"/>
          <p:cNvSpPr/>
          <p:nvPr/>
        </p:nvSpPr>
        <p:spPr>
          <a:xfrm>
            <a:off x="554355" y="1101725"/>
            <a:ext cx="8589645" cy="510857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a:t>Activity 1 Pair work </a:t>
            </a:r>
            <a:endParaRPr lang="en-US" altLang="zh-CN"/>
          </a:p>
          <a:p>
            <a:pPr marL="609600" lvl="0" indent="-609600" algn="just">
              <a:buNone/>
            </a:pPr>
            <a:r>
              <a:rPr lang="en-US" altLang="zh-CN"/>
              <a:t>  </a:t>
            </a:r>
            <a:r>
              <a:rPr lang="en-US" altLang="zh-CN">
                <a:latin typeface="Times New Roman" panose="02020603050405020304" pitchFamily="18" charset="0"/>
              </a:rPr>
              <a:t>Your company is sending you and your colleague to attend a trade fair in Shanghai. What arrangements should you make? Discuss with your partner.</a:t>
            </a:r>
            <a:endParaRPr lang="en-US" altLang="zh-CN">
              <a:latin typeface="Times New Roman" panose="02020603050405020304" pitchFamily="18" charset="0"/>
            </a:endParaRPr>
          </a:p>
          <a:p>
            <a:pPr marL="609600" lvl="0" indent="-609600"/>
            <a:r>
              <a:rPr lang="en-US" altLang="zh-CN">
                <a:solidFill>
                  <a:schemeClr val="tx1"/>
                </a:solidFill>
              </a:rPr>
              <a:t>To reserve a hotel room</a:t>
            </a:r>
            <a:endParaRPr lang="en-US" altLang="zh-CN">
              <a:solidFill>
                <a:schemeClr val="tx1"/>
              </a:solidFill>
            </a:endParaRPr>
          </a:p>
          <a:p>
            <a:pPr marL="609600" lvl="0" indent="-609600"/>
            <a:r>
              <a:rPr lang="en-US" altLang="zh-CN"/>
              <a:t>To book airline tickets</a:t>
            </a:r>
            <a:endParaRPr lang="en-US" altLang="zh-CN"/>
          </a:p>
          <a:p>
            <a:pPr marL="609600" lvl="0" indent="-609600"/>
            <a:r>
              <a:rPr lang="en-US" altLang="zh-CN"/>
              <a:t>To deal with the shipping of exhibits</a:t>
            </a:r>
            <a:endParaRPr lang="en-US" altLang="zh-CN"/>
          </a:p>
          <a:p>
            <a:pPr marL="609600" lvl="0" indent="-609600"/>
            <a:r>
              <a:rPr lang="zh-CN" altLang="en-US" dirty="0"/>
              <a:t>_</a:t>
            </a:r>
            <a:r>
              <a:rPr lang="en-US" altLang="zh-CN"/>
              <a:t>_____________________________</a:t>
            </a:r>
            <a:endParaRPr lang="zh-CN" altLang="zh-CN" dirty="0"/>
          </a:p>
        </p:txBody>
      </p:sp>
      <p:pic>
        <p:nvPicPr>
          <p:cNvPr id="90121" name="Picture 6" descr="2">
            <a:hlinkClick r:id="rId1" action="ppaction://hlinksldjump"/>
          </p:cNvPr>
          <p:cNvPicPr>
            <a:picLocks noChangeAspect="1"/>
          </p:cNvPicPr>
          <p:nvPr/>
        </p:nvPicPr>
        <p:blipFill>
          <a:blip r:embed="rId2"/>
          <a:stretch>
            <a:fillRect/>
          </a:stretch>
        </p:blipFill>
        <p:spPr>
          <a:xfrm>
            <a:off x="4404995" y="5840095"/>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0120">
                                            <p:txEl>
                                              <p:pRg st="3" end="3"/>
                                            </p:txEl>
                                          </p:spTgt>
                                        </p:tgtEl>
                                        <p:attrNameLst>
                                          <p:attrName>style.visibility</p:attrName>
                                        </p:attrNameLst>
                                      </p:cBhvr>
                                      <p:to>
                                        <p:strVal val="visible"/>
                                      </p:to>
                                    </p:set>
                                    <p:anim calcmode="lin" valueType="num">
                                      <p:cBhvr additive="base">
                                        <p:cTn id="7" dur="500" fill="hold"/>
                                        <p:tgtEl>
                                          <p:spTgt spid="9012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012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0120">
                                            <p:txEl>
                                              <p:pRg st="4" end="4"/>
                                            </p:txEl>
                                          </p:spTgt>
                                        </p:tgtEl>
                                        <p:attrNameLst>
                                          <p:attrName>style.visibility</p:attrName>
                                        </p:attrNameLst>
                                      </p:cBhvr>
                                      <p:to>
                                        <p:strVal val="visible"/>
                                      </p:to>
                                    </p:set>
                                    <p:anim calcmode="lin" valueType="num">
                                      <p:cBhvr additive="base">
                                        <p:cTn id="13" dur="500" fill="hold"/>
                                        <p:tgtEl>
                                          <p:spTgt spid="90120">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012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0120">
                                            <p:txEl>
                                              <p:pRg st="5" end="5"/>
                                            </p:txEl>
                                          </p:spTgt>
                                        </p:tgtEl>
                                        <p:attrNameLst>
                                          <p:attrName>style.visibility</p:attrName>
                                        </p:attrNameLst>
                                      </p:cBhvr>
                                      <p:to>
                                        <p:strVal val="visible"/>
                                      </p:to>
                                    </p:set>
                                    <p:anim calcmode="lin" valueType="num">
                                      <p:cBhvr additive="base">
                                        <p:cTn id="19" dur="500" fill="hold"/>
                                        <p:tgtEl>
                                          <p:spTgt spid="90120">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012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91139"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4 Making Travel Arrangements </a:t>
            </a:r>
            <a:endParaRPr lang="zh-CN" altLang="en-US" sz="3200" dirty="0">
              <a:latin typeface="Times New Roman" panose="02020603050405020304" pitchFamily="18" charset="0"/>
            </a:endParaRPr>
          </a:p>
        </p:txBody>
      </p:sp>
      <p:grpSp>
        <p:nvGrpSpPr>
          <p:cNvPr id="91140" name="Group 19"/>
          <p:cNvGrpSpPr/>
          <p:nvPr/>
        </p:nvGrpSpPr>
        <p:grpSpPr>
          <a:xfrm>
            <a:off x="1068388" y="630238"/>
            <a:ext cx="693737" cy="728662"/>
            <a:chOff x="802" y="845"/>
            <a:chExt cx="827" cy="826"/>
          </a:xfrm>
        </p:grpSpPr>
        <p:sp>
          <p:nvSpPr>
            <p:cNvPr id="9114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114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114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1144" name="Rectangle 3"/>
          <p:cNvSpPr/>
          <p:nvPr/>
        </p:nvSpPr>
        <p:spPr>
          <a:xfrm>
            <a:off x="554038" y="1101725"/>
            <a:ext cx="8589962" cy="316865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dirty="0"/>
              <a:t>Activity 2 Listening</a:t>
            </a:r>
            <a:endParaRPr lang="en-US" altLang="zh-CN" dirty="0"/>
          </a:p>
          <a:p>
            <a:pPr marL="0" indent="0">
              <a:buNone/>
            </a:pPr>
            <a:r>
              <a:rPr lang="en-US" altLang="zh-CN" dirty="0" smtClean="0"/>
              <a:t> </a:t>
            </a:r>
            <a:r>
              <a:rPr lang="en-US" altLang="zh-CN" sz="2400" b="0" dirty="0">
                <a:solidFill>
                  <a:schemeClr val="tx1"/>
                </a:solidFill>
              </a:rPr>
              <a:t>Listen to the telephone conversation between an exhibitor and an assistant from an exhibition center. Choose the correct answer from the four choices.</a:t>
            </a:r>
            <a:endParaRPr lang="zh-CN" altLang="zh-CN" sz="2400" b="0" dirty="0">
              <a:solidFill>
                <a:schemeClr val="tx1"/>
              </a:solidFill>
            </a:endParaRPr>
          </a:p>
          <a:p>
            <a:pPr marL="0" indent="0">
              <a:buNone/>
            </a:pPr>
            <a:r>
              <a:rPr lang="en-US" altLang="zh-CN" sz="2400" b="0" dirty="0" smtClean="0">
                <a:solidFill>
                  <a:schemeClr val="tx1"/>
                </a:solidFill>
              </a:rPr>
              <a:t>Mike </a:t>
            </a:r>
            <a:r>
              <a:rPr lang="en-US" altLang="zh-CN" sz="2400" b="0" dirty="0">
                <a:solidFill>
                  <a:schemeClr val="tx1"/>
                </a:solidFill>
              </a:rPr>
              <a:t>Smith, an exhibitor, is calling Miss Liu, an assistant of an exhibition center, to give his flight details and ask her to reserve a hotel room for him.</a:t>
            </a:r>
            <a:endParaRPr lang="zh-CN" altLang="zh-CN" sz="2400" b="0" dirty="0">
              <a:solidFill>
                <a:schemeClr val="tx1"/>
              </a:solidFill>
            </a:endParaRPr>
          </a:p>
          <a:p>
            <a:pPr marL="609600" lvl="0" indent="-609600">
              <a:buNone/>
            </a:pPr>
            <a:endParaRPr lang="zh-CN" altLang="en-US" dirty="0"/>
          </a:p>
          <a:p>
            <a:pPr marL="609600" lvl="0" indent="-609600">
              <a:buNone/>
            </a:pPr>
            <a:r>
              <a:rPr lang="en-US" altLang="zh-CN" dirty="0"/>
              <a:t>  B  (2) B  (3) D   (4) A</a:t>
            </a:r>
            <a:endParaRPr lang="zh-CN" altLang="zh-CN" dirty="0"/>
          </a:p>
        </p:txBody>
      </p:sp>
      <p:pic>
        <p:nvPicPr>
          <p:cNvPr id="91145" name="Picture 6" descr="2">
            <a:hlinkClick r:id="rId1" action="ppaction://hlinksldjump"/>
          </p:cNvPr>
          <p:cNvPicPr>
            <a:picLocks noChangeAspect="1"/>
          </p:cNvPicPr>
          <p:nvPr/>
        </p:nvPicPr>
        <p:blipFill>
          <a:blip r:embed="rId2"/>
          <a:stretch>
            <a:fillRect/>
          </a:stretch>
        </p:blipFill>
        <p:spPr>
          <a:xfrm>
            <a:off x="0" y="5638800"/>
            <a:ext cx="887413" cy="1219200"/>
          </a:xfrm>
          <a:prstGeom prst="rect">
            <a:avLst/>
          </a:prstGeom>
          <a:noFill/>
          <a:ln w="9525">
            <a:noFill/>
          </a:ln>
        </p:spPr>
      </p:pic>
      <p:pic>
        <p:nvPicPr>
          <p:cNvPr id="91146" name="图片 91145" descr="imagesCA0Z1IZ3"/>
          <p:cNvPicPr>
            <a:picLocks noChangeAspect="1"/>
          </p:cNvPicPr>
          <p:nvPr/>
        </p:nvPicPr>
        <p:blipFill>
          <a:blip r:embed="rId3"/>
          <a:stretch>
            <a:fillRect/>
          </a:stretch>
        </p:blipFill>
        <p:spPr>
          <a:xfrm>
            <a:off x="0" y="3330575"/>
            <a:ext cx="533400" cy="533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1144">
                                            <p:txEl>
                                              <p:pRg st="4" end="4"/>
                                            </p:txEl>
                                          </p:spTgt>
                                        </p:tgtEl>
                                        <p:attrNameLst>
                                          <p:attrName>style.visibility</p:attrName>
                                        </p:attrNameLst>
                                      </p:cBhvr>
                                      <p:to>
                                        <p:strVal val="visible"/>
                                      </p:to>
                                    </p:set>
                                    <p:anim calcmode="lin" valueType="num">
                                      <p:cBhvr additive="base">
                                        <p:cTn id="7" dur="500" fill="hold"/>
                                        <p:tgtEl>
                                          <p:spTgt spid="91144">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114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4" name="Group 19"/>
          <p:cNvGrpSpPr/>
          <p:nvPr/>
        </p:nvGrpSpPr>
        <p:grpSpPr>
          <a:xfrm>
            <a:off x="1068388" y="630238"/>
            <a:ext cx="693737" cy="728662"/>
            <a:chOff x="802" y="845"/>
            <a:chExt cx="827" cy="826"/>
          </a:xfrm>
        </p:grpSpPr>
        <p:sp>
          <p:nvSpPr>
            <p:cNvPr id="71685"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71686"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71687"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71688" name="Rectangle 3"/>
          <p:cNvSpPr/>
          <p:nvPr/>
        </p:nvSpPr>
        <p:spPr>
          <a:xfrm>
            <a:off x="0" y="0"/>
            <a:ext cx="9144000" cy="685800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zh-CN" altLang="en-US" sz="2400" dirty="0">
                <a:latin typeface="Times New Roman" panose="02020603050405020304" pitchFamily="18" charset="0"/>
                <a:ea typeface="宋体" panose="02010600030101010101" pitchFamily="2" charset="-122"/>
              </a:rPr>
              <a:t>S</a:t>
            </a:r>
            <a:r>
              <a:rPr lang="en-US" altLang="zh-CN" sz="2400" err="1">
                <a:latin typeface="Times New Roman" panose="02020603050405020304" pitchFamily="18" charset="0"/>
                <a:ea typeface="宋体" panose="02010600030101010101" pitchFamily="2" charset="-122"/>
              </a:rPr>
              <a:t>cript</a:t>
            </a:r>
            <a:r>
              <a:rPr lang="en-US" altLang="zh-CN" sz="2400">
                <a:latin typeface="Times New Roman" panose="02020603050405020304" pitchFamily="18" charset="0"/>
                <a:ea typeface="宋体" panose="02010600030101010101" pitchFamily="2" charset="-122"/>
              </a:rPr>
              <a:t> (1)</a:t>
            </a:r>
            <a:endParaRPr lang="en-US" altLang="zh-CN" sz="2400">
              <a:latin typeface="Times New Roman" panose="02020603050405020304" pitchFamily="18" charset="0"/>
              <a:ea typeface="宋体" panose="02010600030101010101" pitchFamily="2" charset="-122"/>
            </a:endParaRPr>
          </a:p>
          <a:p>
            <a:pPr marL="609600" lvl="0" indent="-609600" algn="just">
              <a:buNone/>
            </a:pPr>
            <a:r>
              <a:rPr lang="en-US" altLang="zh-CN" sz="2400">
                <a:solidFill>
                  <a:schemeClr val="tx1"/>
                </a:solidFill>
                <a:latin typeface="Times New Roman" panose="02020603050405020304" pitchFamily="18" charset="0"/>
              </a:rPr>
              <a:t>M: Hello, could I speak to Miss Liu?</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L: Yes, Miss Liu speaking. What can I do for you?</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M: This is Mike Smith from ABC Company. I’ve booked a ticket to Guangzhou.</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L: That’s great! When will you be arriving?</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M: I’m arriving at 6:30 p.m. tomorrow on flight QF1230.</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L: Do you need to be picked up at the airport?</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M: No, I’ll go either by shuttle or by taxi. By the way, is it easy for me to reserve a room when I get there?</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L: Yes, but is would be better to make a room reservation ahead of time. Would you like me to make a room reservation for you?</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L: Well, Mr. Smith, Guangzhou has a lot of excellent hotels. Let me see.</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M: Our colleagues recommend three hotels-the Shangri-la Hotel, the White Swan Hotel and the Garden Hotel.</a:t>
            </a:r>
            <a:endParaRPr lang="en-US" altLang="zh-CN" sz="2400">
              <a:solidFill>
                <a:schemeClr val="tx1"/>
              </a:solidFill>
              <a:latin typeface="Times New Roman" panose="02020603050405020304" pitchFamily="18" charset="0"/>
            </a:endParaRPr>
          </a:p>
          <a:p>
            <a:pPr marL="609600" lvl="0" indent="-609600" algn="just">
              <a:buNone/>
            </a:pPr>
            <a:endParaRPr lang="en-US" altLang="zh-CN" sz="2400">
              <a:solidFill>
                <a:schemeClr val="tx1"/>
              </a:solidFill>
              <a:latin typeface="Times New Roman" panose="02020603050405020304" pitchFamily="18" charset="0"/>
            </a:endParaRPr>
          </a:p>
        </p:txBody>
      </p:sp>
      <p:pic>
        <p:nvPicPr>
          <p:cNvPr id="71693" name="Picture 6" descr="2">
            <a:hlinkClick r:id="rId1" action="ppaction://hlinksldjump"/>
          </p:cNvPr>
          <p:cNvPicPr>
            <a:picLocks noChangeAspect="1"/>
          </p:cNvPicPr>
          <p:nvPr/>
        </p:nvPicPr>
        <p:blipFill>
          <a:blip r:embed="rId2"/>
          <a:stretch>
            <a:fillRect/>
          </a:stretch>
        </p:blipFill>
        <p:spPr>
          <a:xfrm>
            <a:off x="7867650" y="592455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2" name="Group 19"/>
          <p:cNvGrpSpPr/>
          <p:nvPr/>
        </p:nvGrpSpPr>
        <p:grpSpPr>
          <a:xfrm>
            <a:off x="1068388" y="630238"/>
            <a:ext cx="693737" cy="728662"/>
            <a:chOff x="802" y="845"/>
            <a:chExt cx="827" cy="826"/>
          </a:xfrm>
        </p:grpSpPr>
        <p:sp>
          <p:nvSpPr>
            <p:cNvPr id="9216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216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216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2166" name="Rectangle 3"/>
          <p:cNvSpPr/>
          <p:nvPr/>
        </p:nvSpPr>
        <p:spPr>
          <a:xfrm>
            <a:off x="0" y="0"/>
            <a:ext cx="9144000" cy="685800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zh-CN" altLang="en-US" sz="2400" dirty="0">
                <a:latin typeface="Times New Roman" panose="02020603050405020304" pitchFamily="18" charset="0"/>
                <a:ea typeface="宋体" panose="02010600030101010101" pitchFamily="2" charset="-122"/>
              </a:rPr>
              <a:t>S</a:t>
            </a:r>
            <a:r>
              <a:rPr lang="en-US" altLang="zh-CN" sz="2400" err="1">
                <a:latin typeface="Times New Roman" panose="02020603050405020304" pitchFamily="18" charset="0"/>
                <a:ea typeface="宋体" panose="02010600030101010101" pitchFamily="2" charset="-122"/>
              </a:rPr>
              <a:t>cript</a:t>
            </a:r>
            <a:r>
              <a:rPr lang="en-US" altLang="zh-CN" sz="2400">
                <a:latin typeface="Times New Roman" panose="02020603050405020304" pitchFamily="18" charset="0"/>
                <a:ea typeface="宋体" panose="02010600030101010101" pitchFamily="2" charset="-122"/>
              </a:rPr>
              <a:t> (2)</a:t>
            </a:r>
            <a:endParaRPr lang="en-US" altLang="zh-CN" sz="2400">
              <a:latin typeface="Times New Roman" panose="02020603050405020304" pitchFamily="18" charset="0"/>
              <a:ea typeface="宋体" panose="02010600030101010101" pitchFamily="2" charset="-122"/>
            </a:endParaRPr>
          </a:p>
          <a:p>
            <a:pPr marL="609600" lvl="0" indent="-609600" algn="just">
              <a:buNone/>
            </a:pPr>
            <a:r>
              <a:rPr lang="en-US" altLang="zh-CN" sz="2400">
                <a:solidFill>
                  <a:schemeClr val="tx1"/>
                </a:solidFill>
                <a:latin typeface="Times New Roman" panose="02020603050405020304" pitchFamily="18" charset="0"/>
              </a:rPr>
              <a:t>L: Well, it depends on what’s important to you. All three have excellent business facilities. The Shangri-la Hotel is in a very quiet area and still quite close to the exhibition pavilion. It has very good sporting facilities, tennis and so-on. The White Swan Hotel is near the Pearl River, but it’s very difficult to get a room because they often hold large conferences there. The restaurants have an excellent reputation. The Garden Hotel is good for relaxing. They can arrange leisure activities and so on.</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M: Which one would you choose?</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L: I think I’d choose Shangri-la Hotel, because of the location and the surroundings.</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M: I’ll follow your advice. Thanks very much for your help.</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L: No problem. Please give me a phone call when you arrive here and I’ll tell you where to get a taxi or shuttle bus to the hotel.</a:t>
            </a:r>
            <a:endParaRPr lang="en-US" altLang="zh-CN" sz="2400">
              <a:solidFill>
                <a:schemeClr val="tx1"/>
              </a:solidFill>
              <a:latin typeface="Times New Roman" panose="02020603050405020304" pitchFamily="18" charset="0"/>
            </a:endParaRPr>
          </a:p>
          <a:p>
            <a:pPr marL="609600" lvl="0" indent="-609600" algn="just">
              <a:buNone/>
            </a:pPr>
            <a:r>
              <a:rPr lang="en-US" altLang="zh-CN" sz="2400">
                <a:solidFill>
                  <a:schemeClr val="tx1"/>
                </a:solidFill>
                <a:latin typeface="Times New Roman" panose="02020603050405020304" pitchFamily="18" charset="0"/>
              </a:rPr>
              <a:t>M: Thank you for your help. Good bye.</a:t>
            </a:r>
            <a:endParaRPr lang="en-US" altLang="zh-CN" sz="2400">
              <a:solidFill>
                <a:schemeClr val="tx1"/>
              </a:solidFill>
              <a:latin typeface="Times New Roman" panose="02020603050405020304" pitchFamily="18" charset="0"/>
            </a:endParaRPr>
          </a:p>
          <a:p>
            <a:pPr marL="609600" lvl="0" indent="-609600" algn="just"/>
            <a:r>
              <a:rPr lang="en-US" altLang="zh-CN" sz="2400">
                <a:solidFill>
                  <a:schemeClr val="tx1"/>
                </a:solidFill>
                <a:latin typeface="Times New Roman" panose="02020603050405020304" pitchFamily="18" charset="0"/>
              </a:rPr>
              <a:t>J: Good bye.</a:t>
            </a:r>
            <a:endParaRPr lang="en-US" altLang="zh-CN" sz="2400">
              <a:solidFill>
                <a:schemeClr val="tx1"/>
              </a:solidFill>
              <a:latin typeface="Times New Roman" panose="02020603050405020304" pitchFamily="18" charset="0"/>
              <a:ea typeface="宋体" panose="02010600030101010101" pitchFamily="2" charset="-122"/>
            </a:endParaRPr>
          </a:p>
          <a:p>
            <a:pPr marL="609600" lvl="0" indent="-609600" algn="just">
              <a:buNone/>
            </a:pPr>
            <a:endParaRPr lang="zh-CN" altLang="zh-CN" sz="2400" dirty="0">
              <a:latin typeface="Times New Roman" panose="02020603050405020304" pitchFamily="18" charset="0"/>
              <a:ea typeface="宋体" panose="02010600030101010101" pitchFamily="2" charset="-122"/>
            </a:endParaRPr>
          </a:p>
        </p:txBody>
      </p:sp>
      <p:pic>
        <p:nvPicPr>
          <p:cNvPr id="92167" name="Picture 6" descr="2">
            <a:hlinkClick r:id="rId1" action="ppaction://hlinksldjump"/>
          </p:cNvPr>
          <p:cNvPicPr>
            <a:picLocks noChangeAspect="1"/>
          </p:cNvPicPr>
          <p:nvPr/>
        </p:nvPicPr>
        <p:blipFill>
          <a:blip r:embed="rId2"/>
          <a:stretch>
            <a:fillRect/>
          </a:stretch>
        </p:blipFill>
        <p:spPr>
          <a:xfrm>
            <a:off x="7296150" y="56388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93187"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rPr>
              <a:t>Task 4 Making Travel Arrangements </a:t>
            </a:r>
            <a:endParaRPr lang="zh-CN" altLang="en-US" sz="3200" dirty="0">
              <a:latin typeface="Times New Roman" panose="02020603050405020304" pitchFamily="18" charset="0"/>
            </a:endParaRPr>
          </a:p>
        </p:txBody>
      </p:sp>
      <p:grpSp>
        <p:nvGrpSpPr>
          <p:cNvPr id="93188" name="Group 19"/>
          <p:cNvGrpSpPr/>
          <p:nvPr/>
        </p:nvGrpSpPr>
        <p:grpSpPr>
          <a:xfrm>
            <a:off x="1068388" y="630238"/>
            <a:ext cx="693737" cy="728662"/>
            <a:chOff x="802" y="845"/>
            <a:chExt cx="827" cy="826"/>
          </a:xfrm>
        </p:grpSpPr>
        <p:sp>
          <p:nvSpPr>
            <p:cNvPr id="93189"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3190"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3191"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3192" name="Rectangle 3"/>
          <p:cNvSpPr/>
          <p:nvPr/>
        </p:nvSpPr>
        <p:spPr>
          <a:xfrm>
            <a:off x="554038" y="1101724"/>
            <a:ext cx="8668620" cy="514667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dirty="0"/>
              <a:t>Activity 3 Speaking</a:t>
            </a:r>
            <a:endParaRPr lang="en-US" altLang="zh-CN" dirty="0"/>
          </a:p>
          <a:p>
            <a:pPr marL="0" indent="0">
              <a:buNone/>
            </a:pPr>
            <a:r>
              <a:rPr lang="en-US" altLang="zh-CN" sz="2400" b="0" dirty="0" smtClean="0"/>
              <a:t> </a:t>
            </a:r>
            <a:r>
              <a:rPr lang="en-US" altLang="zh-CN" sz="2400" b="0" i="1" dirty="0"/>
              <a:t>Discuss with your partner and compare your experiences of staying in hotels and making hotel bookings.</a:t>
            </a:r>
            <a:endParaRPr lang="zh-CN" altLang="zh-CN" sz="2400" b="0" dirty="0"/>
          </a:p>
          <a:p>
            <a:pPr marL="0" indent="0">
              <a:buNone/>
            </a:pPr>
            <a:r>
              <a:rPr lang="en-US" altLang="zh-CN" b="0" dirty="0"/>
              <a:t>(1) Have you stayed in hotels while on business? What were they like? Which was the best and which was the worst? Why?</a:t>
            </a:r>
            <a:endParaRPr lang="zh-CN" altLang="zh-CN" b="0" dirty="0"/>
          </a:p>
          <a:p>
            <a:pPr marL="0" indent="0">
              <a:buNone/>
            </a:pPr>
            <a:r>
              <a:rPr lang="en-US" altLang="zh-CN" b="0" dirty="0"/>
              <a:t>(2) What kind of facilities do you expect in a business hotel?</a:t>
            </a:r>
            <a:endParaRPr lang="zh-CN" altLang="zh-CN" b="0" dirty="0"/>
          </a:p>
          <a:p>
            <a:pPr marL="0" indent="0">
              <a:buNone/>
            </a:pPr>
            <a:r>
              <a:rPr lang="en-US" altLang="zh-CN" b="0" dirty="0"/>
              <a:t>(3) What kind of things can go wrong with hotel bookings?</a:t>
            </a:r>
            <a:endParaRPr lang="zh-CN" altLang="zh-CN" b="0" dirty="0"/>
          </a:p>
        </p:txBody>
      </p:sp>
      <p:pic>
        <p:nvPicPr>
          <p:cNvPr id="93193" name="Picture 6" descr="2">
            <a:hlinkClick r:id="rId1" action="ppaction://hlinksldjump"/>
          </p:cNvPr>
          <p:cNvPicPr>
            <a:picLocks noChangeAspect="1"/>
          </p:cNvPicPr>
          <p:nvPr/>
        </p:nvPicPr>
        <p:blipFill>
          <a:blip r:embed="rId2"/>
          <a:stretch>
            <a:fillRect/>
          </a:stretch>
        </p:blipFill>
        <p:spPr>
          <a:xfrm>
            <a:off x="0" y="5638800"/>
            <a:ext cx="887413" cy="1219200"/>
          </a:xfrm>
          <a:prstGeom prst="rect">
            <a:avLst/>
          </a:prstGeom>
          <a:noFill/>
          <a:ln w="9525">
            <a:noFill/>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3200">
                <a:latin typeface="Times New Roman" panose="02020603050405020304" pitchFamily="18" charset="0"/>
                <a:ea typeface="宋体" panose="02010600030101010101" pitchFamily="2" charset="-122"/>
              </a:rPr>
              <a:t>Practical Training Project </a:t>
            </a:r>
            <a:endParaRPr lang="zh-CN" altLang="en-US" sz="3200" dirty="0">
              <a:latin typeface="Times New Roman" panose="02020603050405020304" pitchFamily="18" charset="0"/>
              <a:ea typeface="宋体" panose="02010600030101010101" pitchFamily="2" charset="-122"/>
            </a:endParaRPr>
          </a:p>
        </p:txBody>
      </p:sp>
      <p:grpSp>
        <p:nvGrpSpPr>
          <p:cNvPr id="79876" name="Group 19"/>
          <p:cNvGrpSpPr/>
          <p:nvPr/>
        </p:nvGrpSpPr>
        <p:grpSpPr>
          <a:xfrm>
            <a:off x="1068388" y="630238"/>
            <a:ext cx="693737" cy="728662"/>
            <a:chOff x="802" y="845"/>
            <a:chExt cx="827" cy="826"/>
          </a:xfrm>
        </p:grpSpPr>
        <p:sp>
          <p:nvSpPr>
            <p:cNvPr id="7987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7987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7987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79880" name="Rectangle 3"/>
          <p:cNvSpPr/>
          <p:nvPr/>
        </p:nvSpPr>
        <p:spPr>
          <a:xfrm>
            <a:off x="687388" y="1539875"/>
            <a:ext cx="8208962" cy="489902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en-US" altLang="zh-CN">
                <a:latin typeface="Times New Roman" panose="02020603050405020304" pitchFamily="18" charset="0"/>
              </a:rPr>
              <a:t>     Work in a group of 4. Your company is attending a trade fair abroad in three months. Work out a plan of all the relevant arrangements you need to make and then make a presentation on your plan to the whole class.</a:t>
            </a:r>
            <a:endParaRPr lang="en-US" altLang="zh-CN">
              <a:latin typeface="Times New Roman" panose="02020603050405020304" pitchFamily="18" charset="0"/>
            </a:endParaRPr>
          </a:p>
        </p:txBody>
      </p:sp>
      <p:pic>
        <p:nvPicPr>
          <p:cNvPr id="79886" name="Picture 6" descr="2">
            <a:hlinkClick r:id="rId1" action="ppaction://hlinksldjump"/>
          </p:cNvPr>
          <p:cNvPicPr>
            <a:picLocks noChangeAspect="1"/>
          </p:cNvPicPr>
          <p:nvPr/>
        </p:nvPicPr>
        <p:blipFill>
          <a:blip r:embed="rId2"/>
          <a:stretch>
            <a:fillRect/>
          </a:stretch>
        </p:blipFill>
        <p:spPr>
          <a:xfrm>
            <a:off x="7810500" y="3689350"/>
            <a:ext cx="887413" cy="1219200"/>
          </a:xfrm>
          <a:prstGeom prst="rect">
            <a:avLst/>
          </a:prstGeom>
          <a:noFill/>
          <a:ln w="9525">
            <a:noFill/>
          </a:ln>
        </p:spPr>
      </p:pic>
      <p:pic>
        <p:nvPicPr>
          <p:cNvPr id="79887" name="图片 79886" descr="trade_fair"/>
          <p:cNvPicPr>
            <a:picLocks noChangeAspect="1"/>
          </p:cNvPicPr>
          <p:nvPr/>
        </p:nvPicPr>
        <p:blipFill>
          <a:blip r:embed="rId3"/>
          <a:stretch>
            <a:fillRect/>
          </a:stretch>
        </p:blipFill>
        <p:spPr>
          <a:xfrm>
            <a:off x="4133850" y="4229100"/>
            <a:ext cx="3278188" cy="2305050"/>
          </a:xfrm>
          <a:prstGeom prst="rect">
            <a:avLst/>
          </a:prstGeom>
          <a:noFill/>
          <a:ln w="9525">
            <a:noFill/>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26626" name="页脚占位符 4"/>
          <p:cNvSpPr txBox="1">
            <a:spLocks noGrp="1"/>
          </p:cNvSpPr>
          <p:nvPr>
            <p:ph type="ftr" sz="quarter" idx="11"/>
          </p:nvPr>
        </p:nvSpPr>
        <p:spPr/>
        <p:txBody>
          <a:bodyPr/>
          <a:lstStyle>
            <a:lvl1pPr marL="0" lvl="0" indent="0" algn="ctr"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defRPr>
            </a:lvl1pPr>
            <a:lvl2pPr marL="457200" lvl="1"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2pPr>
            <a:lvl3pPr marL="914400" lvl="2"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3pPr>
            <a:lvl4pPr marL="1371600" lvl="3"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4pPr>
            <a:lvl5pPr marL="1828800" lvl="4"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5pPr>
          </a:lstStyle>
          <a:p>
            <a:pPr lvl="0" eaLnBrk="1" hangingPunct="1"/>
            <a:r>
              <a:rPr lang="en-US" altLang="zh-CN">
                <a:solidFill>
                  <a:srgbClr val="1C1C1C"/>
                </a:solidFill>
                <a:effectLst>
                  <a:outerShdw blurRad="38100" dist="38100" dir="2700000">
                    <a:srgbClr val="000000"/>
                  </a:outerShdw>
                </a:effectLst>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ea typeface="宋体" panose="02010600030101010101" pitchFamily="2" charset="-122"/>
            </a:endParaRPr>
          </a:p>
          <a:p>
            <a:pPr lvl="0" eaLnBrk="1" hangingPunct="1"/>
            <a:endParaRPr lang="en-US" altLang="zh-CN" sz="2000" b="0">
              <a:solidFill>
                <a:srgbClr val="FF66CC"/>
              </a:solidFill>
              <a:ea typeface="华文琥珀" panose="02010800040101010101" pitchFamily="2" charset="-122"/>
            </a:endParaRPr>
          </a:p>
        </p:txBody>
      </p:sp>
      <p:sp>
        <p:nvSpPr>
          <p:cNvPr id="26627" name="WordArt 4"/>
          <p:cNvSpPr>
            <a:spLocks noTextEdit="1"/>
          </p:cNvSpPr>
          <p:nvPr/>
        </p:nvSpPr>
        <p:spPr>
          <a:xfrm>
            <a:off x="2389188" y="2232025"/>
            <a:ext cx="4470400" cy="1454150"/>
          </a:xfrm>
          <a:prstGeom prst="rect">
            <a:avLst/>
          </a:prstGeom>
        </p:spPr>
        <p:txBody>
          <a:bodyPr wrap="none" fromWordArt="1">
            <a:prstTxWarp prst="textDoubleWave1">
              <a:avLst>
                <a:gd name="adj1" fmla="val 6500"/>
                <a:gd name="adj2" fmla="val 0"/>
              </a:avLst>
            </a:prstTxWarp>
            <a:normAutofit/>
          </a:bodyPr>
          <a:lstStyle/>
          <a:p>
            <a:pPr algn="ctr" eaLnBrk="0" hangingPunct="0"/>
            <a:r>
              <a:rPr lang="zh-CN" altLang="en-US" sz="3600" b="1">
                <a:ln w="9525" cap="flat" cmpd="sng">
                  <a:solidFill>
                    <a:srgbClr val="008000"/>
                  </a:solidFill>
                  <a:prstDash val="solid"/>
                  <a:headEnd type="none" w="med" len="med"/>
                  <a:tailEnd type="none" w="med" len="med"/>
                </a:ln>
                <a:solidFill>
                  <a:srgbClr val="808080"/>
                </a:solidFill>
                <a:effectLst>
                  <a:outerShdw dist="563972" dir="14049740" sx="125000" sy="125000" algn="tl" rotWithShape="0">
                    <a:srgbClr val="C7DFD3">
                      <a:alpha val="79999"/>
                    </a:srgbClr>
                  </a:outerShdw>
                </a:effectLst>
                <a:latin typeface="Angsana New" charset="0"/>
                <a:ea typeface="Angsana New" charset="0"/>
              </a:rPr>
              <a:t>Thank You</a:t>
            </a:r>
            <a:endParaRPr lang="zh-CN" altLang="en-US" sz="3600" b="1">
              <a:ln w="9525" cap="flat" cmpd="sng">
                <a:solidFill>
                  <a:srgbClr val="008000"/>
                </a:solidFill>
                <a:prstDash val="solid"/>
                <a:headEnd type="none" w="med" len="med"/>
                <a:tailEnd type="none" w="med" len="med"/>
              </a:ln>
              <a:solidFill>
                <a:srgbClr val="808080"/>
              </a:solidFill>
              <a:effectLst>
                <a:outerShdw dist="563972" dir="14049740" sx="125000" sy="125000" algn="tl" rotWithShape="0">
                  <a:srgbClr val="C7DFD3">
                    <a:alpha val="79999"/>
                  </a:srgbClr>
                </a:outerShdw>
              </a:effectLst>
              <a:latin typeface="Angsana New" charset="0"/>
              <a:ea typeface="Angsana New" charset="0"/>
            </a:endParaRPr>
          </a:p>
        </p:txBody>
      </p:sp>
      <p:pic>
        <p:nvPicPr>
          <p:cNvPr id="26628" name="Picture 6" descr="2">
            <a:hlinkClick r:id="rId2" action="ppaction://hlinksldjump"/>
          </p:cNvPr>
          <p:cNvPicPr>
            <a:picLocks noChangeAspect="1"/>
          </p:cNvPicPr>
          <p:nvPr/>
        </p:nvPicPr>
        <p:blipFill>
          <a:blip r:embed="rId3"/>
          <a:stretch>
            <a:fillRect/>
          </a:stretch>
        </p:blipFill>
        <p:spPr>
          <a:xfrm>
            <a:off x="1581150" y="4813300"/>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wipe(down)">
                                      <p:cBhvr>
                                        <p:cTn id="7" dur="580">
                                          <p:stCondLst>
                                            <p:cond delay="0"/>
                                          </p:stCondLst>
                                        </p:cTn>
                                        <p:tgtEl>
                                          <p:spTgt spid="26627"/>
                                        </p:tgtEl>
                                      </p:cBhvr>
                                    </p:animEffect>
                                    <p:anim calcmode="lin" valueType="num">
                                      <p:cBhvr>
                                        <p:cTn id="8" dur="1822" tmFilter="0,0; 0.14,0.36; 0.43,0.73; 0.71,0.91; 1.0,1.0">
                                          <p:stCondLst>
                                            <p:cond delay="0"/>
                                          </p:stCondLst>
                                        </p:cTn>
                                        <p:tgtEl>
                                          <p:spTgt spid="266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6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6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6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627"/>
                                        </p:tgtEl>
                                        <p:attrNameLst>
                                          <p:attrName>ppt_y</p:attrName>
                                        </p:attrNameLst>
                                      </p:cBhvr>
                                      <p:tavLst>
                                        <p:tav tm="0" fmla="#ppt_y-sin(pi*$)/81">
                                          <p:val>
                                            <p:fltVal val="0"/>
                                          </p:val>
                                        </p:tav>
                                        <p:tav tm="100000">
                                          <p:val>
                                            <p:fltVal val="1"/>
                                          </p:val>
                                        </p:tav>
                                      </p:tavLst>
                                    </p:anim>
                                    <p:animScale>
                                      <p:cBhvr>
                                        <p:cTn id="13" dur="26">
                                          <p:stCondLst>
                                            <p:cond delay="650"/>
                                          </p:stCondLst>
                                        </p:cTn>
                                        <p:tgtEl>
                                          <p:spTgt spid="26627"/>
                                        </p:tgtEl>
                                      </p:cBhvr>
                                      <p:to x="100000" y="60000"/>
                                    </p:animScale>
                                    <p:animScale>
                                      <p:cBhvr>
                                        <p:cTn id="14" dur="166" decel="50000">
                                          <p:stCondLst>
                                            <p:cond delay="676"/>
                                          </p:stCondLst>
                                        </p:cTn>
                                        <p:tgtEl>
                                          <p:spTgt spid="26627"/>
                                        </p:tgtEl>
                                      </p:cBhvr>
                                      <p:to x="100000" y="100000"/>
                                    </p:animScale>
                                    <p:animScale>
                                      <p:cBhvr>
                                        <p:cTn id="15" dur="26">
                                          <p:stCondLst>
                                            <p:cond delay="1312"/>
                                          </p:stCondLst>
                                        </p:cTn>
                                        <p:tgtEl>
                                          <p:spTgt spid="26627"/>
                                        </p:tgtEl>
                                      </p:cBhvr>
                                      <p:to x="100000" y="80000"/>
                                    </p:animScale>
                                    <p:animScale>
                                      <p:cBhvr>
                                        <p:cTn id="16" dur="166" decel="50000">
                                          <p:stCondLst>
                                            <p:cond delay="1338"/>
                                          </p:stCondLst>
                                        </p:cTn>
                                        <p:tgtEl>
                                          <p:spTgt spid="26627"/>
                                        </p:tgtEl>
                                      </p:cBhvr>
                                      <p:to x="100000" y="100000"/>
                                    </p:animScale>
                                    <p:animScale>
                                      <p:cBhvr>
                                        <p:cTn id="17" dur="26">
                                          <p:stCondLst>
                                            <p:cond delay="1642"/>
                                          </p:stCondLst>
                                        </p:cTn>
                                        <p:tgtEl>
                                          <p:spTgt spid="26627"/>
                                        </p:tgtEl>
                                      </p:cBhvr>
                                      <p:to x="100000" y="90000"/>
                                    </p:animScale>
                                    <p:animScale>
                                      <p:cBhvr>
                                        <p:cTn id="18" dur="166" decel="50000">
                                          <p:stCondLst>
                                            <p:cond delay="1668"/>
                                          </p:stCondLst>
                                        </p:cTn>
                                        <p:tgtEl>
                                          <p:spTgt spid="26627"/>
                                        </p:tgtEl>
                                      </p:cBhvr>
                                      <p:to x="100000" y="100000"/>
                                    </p:animScale>
                                    <p:animScale>
                                      <p:cBhvr>
                                        <p:cTn id="19" dur="26">
                                          <p:stCondLst>
                                            <p:cond delay="1808"/>
                                          </p:stCondLst>
                                        </p:cTn>
                                        <p:tgtEl>
                                          <p:spTgt spid="26627"/>
                                        </p:tgtEl>
                                      </p:cBhvr>
                                      <p:to x="100000" y="95000"/>
                                    </p:animScale>
                                    <p:animScale>
                                      <p:cBhvr>
                                        <p:cTn id="20" dur="166" decel="50000">
                                          <p:stCondLst>
                                            <p:cond delay="1834"/>
                                          </p:stCondLst>
                                        </p:cTn>
                                        <p:tgtEl>
                                          <p:spTgt spid="266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页脚占位符 2"/>
          <p:cNvSpPr txBox="1">
            <a:spLocks noGrp="1"/>
          </p:cNvSpPr>
          <p:nvPr>
            <p:ph type="ftr" sz="quarter" idx="11"/>
          </p:nvPr>
        </p:nvSpPr>
        <p:spPr/>
        <p:txBody>
          <a:bodyPr/>
          <a:lstStyle>
            <a:lvl1pPr marL="0" lvl="0" indent="0" algn="ctr"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defRPr>
            </a:lvl1pPr>
            <a:lvl2pPr marL="457200" lvl="1"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2pPr>
            <a:lvl3pPr marL="914400" lvl="2"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3pPr>
            <a:lvl4pPr marL="1371600" lvl="3"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4pPr>
            <a:lvl5pPr marL="1828800" lvl="4"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5pPr>
          </a:lstStyle>
          <a:p>
            <a:pPr lvl="0" eaLnBrk="1" hangingPunct="1"/>
            <a:r>
              <a:rPr lang="en-US" altLang="zh-CN">
                <a:solidFill>
                  <a:srgbClr val="1C1C1C"/>
                </a:solidFill>
                <a:effectLst>
                  <a:outerShdw blurRad="38100" dist="38100" dir="2700000">
                    <a:srgbClr val="000000"/>
                  </a:outerShdw>
                </a:effectLst>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ea typeface="宋体" panose="02010600030101010101" pitchFamily="2" charset="-122"/>
            </a:endParaRPr>
          </a:p>
          <a:p>
            <a:pPr lvl="0" eaLnBrk="1" hangingPunct="1"/>
            <a:endParaRPr lang="en-US" altLang="zh-CN" sz="2000" b="0">
              <a:solidFill>
                <a:srgbClr val="FF66CC"/>
              </a:solidFill>
              <a:ea typeface="华文琥珀" panose="02010800040101010101" pitchFamily="2" charset="-122"/>
            </a:endParaRPr>
          </a:p>
        </p:txBody>
      </p:sp>
      <p:sp>
        <p:nvSpPr>
          <p:cNvPr id="6147" name="Rectangle 2"/>
          <p:cNvSpPr>
            <a:spLocks noGrp="1"/>
          </p:cNvSpPr>
          <p:nvPr>
            <p:ph type="title" idx="4294967295"/>
          </p:nvPr>
        </p:nvSpPr>
        <p:spPr>
          <a:xfrm>
            <a:off x="1055688" y="65088"/>
            <a:ext cx="7958137" cy="733425"/>
          </a:xfrm>
          <a:solidFill>
            <a:srgbClr val="CCECFF">
              <a:alpha val="100000"/>
            </a:srgbClr>
          </a:solidFill>
        </p:spPr>
        <p:txBody>
          <a:bodyPr vert="horz" wrap="square" lIns="91440" tIns="45720" rIns="91440" bIns="45720" anchor="ctr"/>
          <a:lstStyle/>
          <a:p>
            <a:pPr algn="ctr" eaLnBrk="1" hangingPunct="1"/>
            <a:r>
              <a:rPr lang="en-US" altLang="zh-CN">
                <a:ea typeface="宋体" panose="02010600030101010101" pitchFamily="2" charset="-122"/>
              </a:rPr>
              <a:t>Warm-up</a:t>
            </a:r>
            <a:endParaRPr lang="en-US" altLang="zh-CN">
              <a:ea typeface="宋体" panose="02010600030101010101" pitchFamily="2" charset="-122"/>
            </a:endParaRPr>
          </a:p>
        </p:txBody>
      </p:sp>
      <p:sp>
        <p:nvSpPr>
          <p:cNvPr id="6166" name="Rectangle 3"/>
          <p:cNvSpPr/>
          <p:nvPr/>
        </p:nvSpPr>
        <p:spPr>
          <a:xfrm>
            <a:off x="611188" y="765175"/>
            <a:ext cx="7866062" cy="549275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400">
                <a:latin typeface="Times New Roman" panose="02020603050405020304" pitchFamily="18" charset="0"/>
                <a:ea typeface="宋体" panose="02010600030101010101" pitchFamily="2" charset="-122"/>
              </a:rPr>
              <a:t>1. Vocabulary</a:t>
            </a:r>
            <a:endParaRPr lang="en-US" altLang="zh-CN" sz="2400">
              <a:latin typeface="Times New Roman" panose="02020603050405020304" pitchFamily="18" charset="0"/>
              <a:ea typeface="宋体" panose="02010600030101010101" pitchFamily="2" charset="-122"/>
            </a:endParaRPr>
          </a:p>
          <a:p>
            <a:pPr marL="609600" lvl="0" indent="-609600">
              <a:buNone/>
            </a:pPr>
            <a:r>
              <a:rPr lang="en-US" altLang="zh-CN" sz="2400">
                <a:latin typeface="Times New Roman" panose="02020603050405020304" pitchFamily="18" charset="0"/>
                <a:ea typeface="宋体" panose="02010600030101010101" pitchFamily="2" charset="-122"/>
              </a:rPr>
              <a:t>Put the following terms into English.</a:t>
            </a:r>
            <a:endParaRPr lang="en-US" altLang="zh-CN" sz="24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(1) </a:t>
            </a:r>
            <a:r>
              <a:rPr lang="zh-CN" altLang="en-US" sz="2800" dirty="0">
                <a:latin typeface="Times New Roman" panose="02020603050405020304" pitchFamily="18" charset="0"/>
                <a:ea typeface="宋体" panose="02010600030101010101" pitchFamily="2" charset="-122"/>
              </a:rPr>
              <a:t>展位    </a:t>
            </a:r>
            <a:r>
              <a:rPr lang="en-US" altLang="zh-CN" sz="2800">
                <a:latin typeface="Times New Roman" panose="02020603050405020304" pitchFamily="18" charset="0"/>
                <a:ea typeface="宋体" panose="02010600030101010101" pitchFamily="2" charset="-122"/>
              </a:rPr>
              <a:t>__________</a:t>
            </a:r>
            <a:endParaRPr lang="en-US" altLang="zh-CN" sz="28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(2) </a:t>
            </a:r>
            <a:r>
              <a:rPr lang="zh-CN" altLang="en-US" sz="2800" dirty="0">
                <a:latin typeface="Times New Roman" panose="02020603050405020304" pitchFamily="18" charset="0"/>
                <a:ea typeface="宋体" panose="02010600030101010101" pitchFamily="2" charset="-122"/>
              </a:rPr>
              <a:t>摊位面积 </a:t>
            </a:r>
            <a:r>
              <a:rPr lang="en-US" altLang="zh-CN" sz="2800">
                <a:latin typeface="Times New Roman" panose="02020603050405020304" pitchFamily="18" charset="0"/>
                <a:ea typeface="宋体" panose="02010600030101010101" pitchFamily="2" charset="-122"/>
              </a:rPr>
              <a:t>________</a:t>
            </a:r>
            <a:endParaRPr lang="en-US" altLang="zh-CN" sz="28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(3) </a:t>
            </a:r>
            <a:r>
              <a:rPr lang="zh-CN" altLang="en-US" sz="2800" dirty="0">
                <a:latin typeface="Times New Roman" panose="02020603050405020304" pitchFamily="18" charset="0"/>
                <a:ea typeface="宋体" panose="02010600030101010101" pitchFamily="2" charset="-122"/>
              </a:rPr>
              <a:t>一揽子服务 </a:t>
            </a:r>
            <a:r>
              <a:rPr lang="en-US" altLang="zh-CN" sz="2800">
                <a:latin typeface="Times New Roman" panose="02020603050405020304" pitchFamily="18" charset="0"/>
                <a:ea typeface="宋体" panose="02010600030101010101" pitchFamily="2" charset="-122"/>
              </a:rPr>
              <a:t>______   </a:t>
            </a:r>
            <a:endParaRPr lang="en-US" altLang="zh-CN" sz="28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(4) </a:t>
            </a:r>
            <a:r>
              <a:rPr lang="zh-CN" altLang="en-US" sz="2800" dirty="0">
                <a:latin typeface="Times New Roman" panose="02020603050405020304" pitchFamily="18" charset="0"/>
                <a:ea typeface="宋体" panose="02010600030101010101" pitchFamily="2" charset="-122"/>
              </a:rPr>
              <a:t>半岛展位 </a:t>
            </a:r>
            <a:r>
              <a:rPr lang="en-US" altLang="zh-CN" sz="2800">
                <a:latin typeface="Times New Roman" panose="02020603050405020304" pitchFamily="18" charset="0"/>
                <a:ea typeface="宋体" panose="02010600030101010101" pitchFamily="2" charset="-122"/>
              </a:rPr>
              <a:t>________ </a:t>
            </a:r>
            <a:endParaRPr lang="en-US" altLang="zh-CN" sz="28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(5) </a:t>
            </a:r>
            <a:r>
              <a:rPr lang="zh-CN" altLang="en-US" sz="2800" dirty="0">
                <a:latin typeface="Times New Roman" panose="02020603050405020304" pitchFamily="18" charset="0"/>
                <a:ea typeface="宋体" panose="02010600030101010101" pitchFamily="2" charset="-122"/>
              </a:rPr>
              <a:t>展位号</a:t>
            </a:r>
            <a:r>
              <a:rPr lang="en-US" altLang="zh-CN" sz="2800">
                <a:latin typeface="Times New Roman" panose="02020603050405020304" pitchFamily="18" charset="0"/>
                <a:ea typeface="宋体" panose="02010600030101010101" pitchFamily="2" charset="-122"/>
              </a:rPr>
              <a:t>__________</a:t>
            </a:r>
            <a:endParaRPr lang="en-US" altLang="zh-CN" sz="28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(6) </a:t>
            </a:r>
            <a:r>
              <a:rPr lang="zh-CN" altLang="en-US" sz="2800" dirty="0">
                <a:latin typeface="Times New Roman" panose="02020603050405020304" pitchFamily="18" charset="0"/>
                <a:ea typeface="宋体" panose="02010600030101010101" pitchFamily="2" charset="-122"/>
              </a:rPr>
              <a:t>展位预定 </a:t>
            </a:r>
            <a:r>
              <a:rPr lang="en-US" altLang="zh-CN" sz="2800">
                <a:latin typeface="Times New Roman" panose="02020603050405020304" pitchFamily="18" charset="0"/>
                <a:ea typeface="宋体" panose="02010600030101010101" pitchFamily="2" charset="-122"/>
              </a:rPr>
              <a:t>____________</a:t>
            </a:r>
            <a:endParaRPr lang="en-US" altLang="zh-CN" sz="28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(7) </a:t>
            </a:r>
            <a:r>
              <a:rPr lang="zh-CN" altLang="en-US" sz="2800" dirty="0">
                <a:latin typeface="Times New Roman" panose="02020603050405020304" pitchFamily="18" charset="0"/>
                <a:ea typeface="宋体" panose="02010600030101010101" pitchFamily="2" charset="-122"/>
              </a:rPr>
              <a:t>展位工作人员 </a:t>
            </a:r>
            <a:r>
              <a:rPr lang="en-US" altLang="zh-CN" sz="2800">
                <a:latin typeface="Times New Roman" panose="02020603050405020304" pitchFamily="18" charset="0"/>
                <a:ea typeface="宋体" panose="02010600030101010101" pitchFamily="2" charset="-122"/>
              </a:rPr>
              <a:t>_________</a:t>
            </a:r>
            <a:endParaRPr lang="en-US" altLang="zh-CN" sz="28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8) </a:t>
            </a:r>
            <a:r>
              <a:rPr lang="zh-CN" altLang="en-US" sz="2800" dirty="0">
                <a:latin typeface="Times New Roman" panose="02020603050405020304" pitchFamily="18" charset="0"/>
                <a:ea typeface="宋体" panose="02010600030101010101" pitchFamily="2" charset="-122"/>
              </a:rPr>
              <a:t>双层展位 </a:t>
            </a:r>
            <a:r>
              <a:rPr lang="en-US" altLang="zh-CN" sz="2800">
                <a:latin typeface="Times New Roman" panose="02020603050405020304" pitchFamily="18" charset="0"/>
                <a:ea typeface="宋体" panose="02010600030101010101" pitchFamily="2" charset="-122"/>
              </a:rPr>
              <a:t>_____________</a:t>
            </a:r>
            <a:endParaRPr lang="en-US" altLang="zh-CN" sz="28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(9) </a:t>
            </a:r>
            <a:r>
              <a:rPr lang="zh-CN" altLang="en-US" sz="2800" dirty="0">
                <a:latin typeface="Times New Roman" panose="02020603050405020304" pitchFamily="18" charset="0"/>
                <a:ea typeface="宋体" panose="02010600030101010101" pitchFamily="2" charset="-122"/>
              </a:rPr>
              <a:t>参展商手册 </a:t>
            </a:r>
            <a:r>
              <a:rPr lang="en-US" altLang="zh-CN" sz="2800">
                <a:latin typeface="Times New Roman" panose="02020603050405020304" pitchFamily="18" charset="0"/>
                <a:ea typeface="宋体" panose="02010600030101010101" pitchFamily="2" charset="-122"/>
              </a:rPr>
              <a:t>________</a:t>
            </a:r>
            <a:endParaRPr lang="en-US" altLang="zh-CN" sz="2800">
              <a:latin typeface="Times New Roman" panose="02020603050405020304" pitchFamily="18" charset="0"/>
              <a:ea typeface="宋体" panose="02010600030101010101" pitchFamily="2" charset="-122"/>
            </a:endParaRPr>
          </a:p>
          <a:p>
            <a:pPr marL="609600" lvl="0" indent="-609600">
              <a:buNone/>
            </a:pPr>
            <a:r>
              <a:rPr lang="en-US" altLang="zh-CN" sz="2800">
                <a:latin typeface="Times New Roman" panose="02020603050405020304" pitchFamily="18" charset="0"/>
                <a:ea typeface="宋体" panose="02010600030101010101" pitchFamily="2" charset="-122"/>
              </a:rPr>
              <a:t> (10) </a:t>
            </a:r>
            <a:r>
              <a:rPr lang="zh-CN" altLang="en-US" sz="2800" dirty="0">
                <a:latin typeface="Times New Roman" panose="02020603050405020304" pitchFamily="18" charset="0"/>
                <a:ea typeface="宋体" panose="02010600030101010101" pitchFamily="2" charset="-122"/>
              </a:rPr>
              <a:t>展示架 </a:t>
            </a:r>
            <a:r>
              <a:rPr lang="en-US" altLang="zh-CN" sz="2800">
                <a:latin typeface="Times New Roman" panose="02020603050405020304" pitchFamily="18" charset="0"/>
                <a:ea typeface="宋体" panose="02010600030101010101" pitchFamily="2" charset="-122"/>
              </a:rPr>
              <a:t>_________</a:t>
            </a:r>
            <a:endParaRPr lang="zh-CN" altLang="zh-CN" sz="2800" dirty="0">
              <a:latin typeface="Times New Roman" panose="02020603050405020304" pitchFamily="18" charset="0"/>
              <a:ea typeface="宋体" panose="02010600030101010101" pitchFamily="2" charset="-122"/>
            </a:endParaRPr>
          </a:p>
        </p:txBody>
      </p:sp>
      <p:sp>
        <p:nvSpPr>
          <p:cNvPr id="6170" name="矩形 6169"/>
          <p:cNvSpPr/>
          <p:nvPr/>
        </p:nvSpPr>
        <p:spPr>
          <a:xfrm>
            <a:off x="4464050" y="0"/>
            <a:ext cx="215900" cy="244475"/>
          </a:xfrm>
          <a:prstGeom prst="rect">
            <a:avLst/>
          </a:prstGeom>
          <a:noFill/>
          <a:ln w="28575">
            <a:noFill/>
          </a:ln>
        </p:spPr>
        <p:txBody>
          <a:bodyPr wrap="none" anchor="ctr">
            <a:spAutoFit/>
          </a:bodyPr>
          <a:lstStyle/>
          <a:p>
            <a:pPr eaLnBrk="0" hangingPunct="0"/>
            <a:r>
              <a:rPr lang="zh-CN" altLang="en-US" sz="1000" dirty="0">
                <a:latin typeface="Times New Roman" panose="02020603050405020304" pitchFamily="18"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6171" name="矩形 6170"/>
          <p:cNvSpPr/>
          <p:nvPr/>
        </p:nvSpPr>
        <p:spPr>
          <a:xfrm>
            <a:off x="4460875" y="473075"/>
            <a:ext cx="222250" cy="260350"/>
          </a:xfrm>
          <a:prstGeom prst="rect">
            <a:avLst/>
          </a:prstGeom>
          <a:noFill/>
          <a:ln w="28575">
            <a:noFill/>
          </a:ln>
        </p:spPr>
        <p:txBody>
          <a:bodyPr wrap="none" anchor="ctr">
            <a:spAutoFit/>
          </a:bodyPr>
          <a:lstStyle/>
          <a:p>
            <a:pPr eaLnBrk="0" hangingPunct="0"/>
            <a:r>
              <a:rPr lang="zh-CN" altLang="en-US" sz="1100"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pic>
        <p:nvPicPr>
          <p:cNvPr id="6172" name="Picture 6" descr="2">
            <a:hlinkClick r:id="rId1" action="ppaction://hlinksldjump"/>
          </p:cNvPr>
          <p:cNvPicPr>
            <a:picLocks noChangeAspect="1"/>
          </p:cNvPicPr>
          <p:nvPr/>
        </p:nvPicPr>
        <p:blipFill>
          <a:blip r:embed="rId2"/>
          <a:stretch>
            <a:fillRect/>
          </a:stretch>
        </p:blipFill>
        <p:spPr>
          <a:xfrm>
            <a:off x="7810500" y="4699000"/>
            <a:ext cx="887413" cy="1219200"/>
          </a:xfrm>
          <a:prstGeom prst="rect">
            <a:avLst/>
          </a:prstGeom>
          <a:noFill/>
          <a:ln w="9525">
            <a:noFill/>
          </a:ln>
        </p:spPr>
      </p:pic>
      <p:sp>
        <p:nvSpPr>
          <p:cNvPr id="34" name="TextBox 33"/>
          <p:cNvSpPr txBox="1"/>
          <p:nvPr/>
        </p:nvSpPr>
        <p:spPr>
          <a:xfrm>
            <a:off x="2374900" y="1570038"/>
            <a:ext cx="1855788" cy="457200"/>
          </a:xfrm>
          <a:prstGeom prst="rect">
            <a:avLst/>
          </a:prstGeom>
          <a:noFill/>
          <a:ln w="9525">
            <a:noFill/>
          </a:ln>
        </p:spPr>
        <p:txBody>
          <a:bodyPr>
            <a:spAutoFit/>
          </a:bodyPr>
          <a:lstStyle/>
          <a:p>
            <a:r>
              <a:rPr lang="en-US" altLang="zh-CN" sz="2400">
                <a:latin typeface="Arial" panose="020B0604020202020204" pitchFamily="34" charset="0"/>
                <a:ea typeface="宋体" panose="02010600030101010101" pitchFamily="2" charset="-122"/>
              </a:rPr>
              <a:t>booth </a:t>
            </a:r>
            <a:endParaRPr lang="en-US" altLang="zh-CN" sz="2400">
              <a:latin typeface="Arial" panose="020B0604020202020204" pitchFamily="34" charset="0"/>
              <a:ea typeface="宋体" panose="02010600030101010101" pitchFamily="2" charset="-122"/>
            </a:endParaRPr>
          </a:p>
        </p:txBody>
      </p:sp>
      <p:sp>
        <p:nvSpPr>
          <p:cNvPr id="2" name="TextBox 33"/>
          <p:cNvSpPr txBox="1"/>
          <p:nvPr/>
        </p:nvSpPr>
        <p:spPr>
          <a:xfrm>
            <a:off x="2813050" y="2198688"/>
            <a:ext cx="1855788" cy="457200"/>
          </a:xfrm>
          <a:prstGeom prst="rect">
            <a:avLst/>
          </a:prstGeom>
          <a:noFill/>
          <a:ln w="9525">
            <a:noFill/>
          </a:ln>
        </p:spPr>
        <p:txBody>
          <a:bodyPr>
            <a:spAutoFit/>
          </a:bodyPr>
          <a:lstStyle/>
          <a:p>
            <a:r>
              <a:rPr lang="en-US" altLang="zh-CN" sz="2400">
                <a:latin typeface="Arial" panose="020B0604020202020204" pitchFamily="34" charset="0"/>
                <a:ea typeface="宋体" panose="02010600030101010101" pitchFamily="2" charset="-122"/>
              </a:rPr>
              <a:t>booth area</a:t>
            </a:r>
            <a:endParaRPr lang="en-US" altLang="zh-CN" sz="2400">
              <a:latin typeface="Arial" panose="020B0604020202020204" pitchFamily="34" charset="0"/>
              <a:ea typeface="宋体" panose="02010600030101010101" pitchFamily="2" charset="-122"/>
            </a:endParaRPr>
          </a:p>
        </p:txBody>
      </p:sp>
      <p:sp>
        <p:nvSpPr>
          <p:cNvPr id="3" name="TextBox 33"/>
          <p:cNvSpPr txBox="1"/>
          <p:nvPr/>
        </p:nvSpPr>
        <p:spPr>
          <a:xfrm>
            <a:off x="3079750" y="2674938"/>
            <a:ext cx="2732088" cy="457200"/>
          </a:xfrm>
          <a:prstGeom prst="rect">
            <a:avLst/>
          </a:prstGeom>
          <a:noFill/>
          <a:ln w="9525">
            <a:noFill/>
          </a:ln>
        </p:spPr>
        <p:txBody>
          <a:bodyPr>
            <a:spAutoFit/>
          </a:bodyPr>
          <a:lstStyle/>
          <a:p>
            <a:r>
              <a:rPr lang="en-US" altLang="zh-CN" sz="2400">
                <a:latin typeface="Arial" panose="020B0604020202020204" pitchFamily="34" charset="0"/>
                <a:ea typeface="宋体" panose="02010600030101010101" pitchFamily="2" charset="-122"/>
              </a:rPr>
              <a:t>on-site services </a:t>
            </a:r>
            <a:endParaRPr lang="en-US" altLang="zh-CN" sz="2400">
              <a:latin typeface="Arial" panose="020B0604020202020204" pitchFamily="34" charset="0"/>
              <a:ea typeface="宋体" panose="02010600030101010101" pitchFamily="2" charset="-122"/>
            </a:endParaRPr>
          </a:p>
        </p:txBody>
      </p:sp>
      <p:sp>
        <p:nvSpPr>
          <p:cNvPr id="4" name="TextBox 33"/>
          <p:cNvSpPr txBox="1"/>
          <p:nvPr/>
        </p:nvSpPr>
        <p:spPr>
          <a:xfrm>
            <a:off x="2774950" y="3132138"/>
            <a:ext cx="2979738" cy="457200"/>
          </a:xfrm>
          <a:prstGeom prst="rect">
            <a:avLst/>
          </a:prstGeom>
          <a:noFill/>
          <a:ln w="9525">
            <a:noFill/>
          </a:ln>
        </p:spPr>
        <p:txBody>
          <a:bodyPr>
            <a:spAutoFit/>
          </a:bodyPr>
          <a:lstStyle/>
          <a:p>
            <a:r>
              <a:rPr lang="en-US" altLang="zh-CN" sz="2400">
                <a:latin typeface="Arial" panose="020B0604020202020204" pitchFamily="34" charset="0"/>
                <a:ea typeface="宋体" panose="02010600030101010101" pitchFamily="2" charset="-122"/>
              </a:rPr>
              <a:t>peninsula booth </a:t>
            </a:r>
            <a:endParaRPr lang="en-US" altLang="zh-CN" sz="2400">
              <a:latin typeface="Arial" panose="020B0604020202020204" pitchFamily="34" charset="0"/>
              <a:ea typeface="宋体" panose="02010600030101010101" pitchFamily="2" charset="-122"/>
            </a:endParaRPr>
          </a:p>
        </p:txBody>
      </p:sp>
      <p:sp>
        <p:nvSpPr>
          <p:cNvPr id="5" name="TextBox 33"/>
          <p:cNvSpPr txBox="1"/>
          <p:nvPr/>
        </p:nvSpPr>
        <p:spPr>
          <a:xfrm>
            <a:off x="2432050" y="3722688"/>
            <a:ext cx="3760788" cy="457200"/>
          </a:xfrm>
          <a:prstGeom prst="rect">
            <a:avLst/>
          </a:prstGeom>
          <a:noFill/>
          <a:ln w="9525">
            <a:noFill/>
          </a:ln>
        </p:spPr>
        <p:txBody>
          <a:bodyPr>
            <a:spAutoFit/>
          </a:bodyPr>
          <a:lstStyle/>
          <a:p>
            <a:r>
              <a:rPr lang="en-US" altLang="zh-CN" sz="2400">
                <a:latin typeface="Arial" panose="020B0604020202020204" pitchFamily="34" charset="0"/>
                <a:ea typeface="宋体" panose="02010600030101010101" pitchFamily="2" charset="-122"/>
              </a:rPr>
              <a:t>booth number</a:t>
            </a:r>
            <a:r>
              <a:rPr lang="en-US" altLang="zh-CN">
                <a:latin typeface="Arial" panose="020B0604020202020204" pitchFamily="34" charset="0"/>
                <a:ea typeface="宋体" panose="02010600030101010101" pitchFamily="2" charset="-122"/>
              </a:rPr>
              <a:t> </a:t>
            </a:r>
            <a:endParaRPr lang="en-US" altLang="zh-CN">
              <a:latin typeface="Arial" panose="020B0604020202020204" pitchFamily="34" charset="0"/>
              <a:ea typeface="宋体" panose="02010600030101010101" pitchFamily="2" charset="-122"/>
            </a:endParaRPr>
          </a:p>
        </p:txBody>
      </p:sp>
      <p:sp>
        <p:nvSpPr>
          <p:cNvPr id="6" name="TextBox 33"/>
          <p:cNvSpPr txBox="1"/>
          <p:nvPr/>
        </p:nvSpPr>
        <p:spPr>
          <a:xfrm>
            <a:off x="2946400" y="4217988"/>
            <a:ext cx="4789488" cy="457200"/>
          </a:xfrm>
          <a:prstGeom prst="rect">
            <a:avLst/>
          </a:prstGeom>
          <a:noFill/>
          <a:ln w="9525">
            <a:noFill/>
          </a:ln>
        </p:spPr>
        <p:txBody>
          <a:bodyPr>
            <a:spAutoFit/>
          </a:bodyPr>
          <a:lstStyle/>
          <a:p>
            <a:r>
              <a:rPr lang="en-US" altLang="zh-CN" sz="2400">
                <a:solidFill>
                  <a:srgbClr val="000000"/>
                </a:solidFill>
                <a:latin typeface="Times New Roman" panose="02020603050405020304" pitchFamily="18" charset="0"/>
                <a:ea typeface="宋体" panose="02010600030101010101" pitchFamily="2" charset="-122"/>
              </a:rPr>
              <a:t>booth booking / stand booking</a:t>
            </a:r>
            <a:endParaRPr lang="en-US" altLang="zh-CN" sz="2400">
              <a:latin typeface="Arial" panose="020B0604020202020204" pitchFamily="34" charset="0"/>
              <a:ea typeface="宋体" panose="02010600030101010101" pitchFamily="2" charset="-122"/>
            </a:endParaRPr>
          </a:p>
        </p:txBody>
      </p:sp>
      <p:sp>
        <p:nvSpPr>
          <p:cNvPr id="7" name="TextBox 33"/>
          <p:cNvSpPr txBox="1"/>
          <p:nvPr/>
        </p:nvSpPr>
        <p:spPr>
          <a:xfrm>
            <a:off x="3403600" y="4675188"/>
            <a:ext cx="3570288" cy="457200"/>
          </a:xfrm>
          <a:prstGeom prst="rect">
            <a:avLst/>
          </a:prstGeom>
          <a:noFill/>
          <a:ln w="9525">
            <a:noFill/>
          </a:ln>
        </p:spPr>
        <p:txBody>
          <a:bodyPr>
            <a:spAutoFit/>
          </a:bodyPr>
          <a:lstStyle/>
          <a:p>
            <a:r>
              <a:rPr lang="en-US" altLang="zh-CN" sz="2400">
                <a:latin typeface="Arial" panose="020B0604020202020204" pitchFamily="34" charset="0"/>
                <a:ea typeface="宋体" panose="02010600030101010101" pitchFamily="2" charset="-122"/>
              </a:rPr>
              <a:t>booth personnel/staff </a:t>
            </a:r>
            <a:endParaRPr lang="en-US" altLang="zh-CN" sz="2400">
              <a:latin typeface="Arial" panose="020B0604020202020204" pitchFamily="34" charset="0"/>
              <a:ea typeface="宋体" panose="02010600030101010101" pitchFamily="2" charset="-122"/>
            </a:endParaRPr>
          </a:p>
        </p:txBody>
      </p:sp>
      <p:sp>
        <p:nvSpPr>
          <p:cNvPr id="8" name="TextBox 33"/>
          <p:cNvSpPr txBox="1"/>
          <p:nvPr/>
        </p:nvSpPr>
        <p:spPr>
          <a:xfrm>
            <a:off x="2698750" y="5284788"/>
            <a:ext cx="1855788" cy="457200"/>
          </a:xfrm>
          <a:prstGeom prst="rect">
            <a:avLst/>
          </a:prstGeom>
          <a:noFill/>
          <a:ln w="9525">
            <a:noFill/>
          </a:ln>
        </p:spPr>
        <p:txBody>
          <a:bodyPr>
            <a:spAutoFit/>
          </a:bodyPr>
          <a:lstStyle/>
          <a:p>
            <a:r>
              <a:rPr lang="en-US" altLang="zh-CN" sz="2400">
                <a:latin typeface="Arial" panose="020B0604020202020204" pitchFamily="34" charset="0"/>
                <a:ea typeface="宋体" panose="02010600030101010101" pitchFamily="2" charset="-122"/>
              </a:rPr>
              <a:t>two-</a:t>
            </a:r>
            <a:r>
              <a:rPr lang="en-US" altLang="zh-CN" sz="2400" err="1">
                <a:latin typeface="Arial" panose="020B0604020202020204" pitchFamily="34" charset="0"/>
                <a:ea typeface="宋体" panose="02010600030101010101" pitchFamily="2" charset="-122"/>
              </a:rPr>
              <a:t>decker</a:t>
            </a:r>
            <a:endParaRPr lang="en-US" altLang="zh-CN" sz="2400">
              <a:latin typeface="Arial" panose="020B0604020202020204" pitchFamily="34" charset="0"/>
              <a:ea typeface="宋体" panose="02010600030101010101" pitchFamily="2" charset="-122"/>
            </a:endParaRPr>
          </a:p>
        </p:txBody>
      </p:sp>
      <p:sp>
        <p:nvSpPr>
          <p:cNvPr id="9" name="TextBox 33"/>
          <p:cNvSpPr txBox="1"/>
          <p:nvPr/>
        </p:nvSpPr>
        <p:spPr>
          <a:xfrm>
            <a:off x="3003550" y="5741988"/>
            <a:ext cx="3036888" cy="457200"/>
          </a:xfrm>
          <a:prstGeom prst="rect">
            <a:avLst/>
          </a:prstGeom>
          <a:noFill/>
          <a:ln w="9525">
            <a:noFill/>
          </a:ln>
        </p:spPr>
        <p:txBody>
          <a:bodyPr>
            <a:spAutoFit/>
          </a:bodyPr>
          <a:lstStyle/>
          <a:p>
            <a:r>
              <a:rPr lang="en-US" altLang="zh-CN" sz="2400">
                <a:latin typeface="Arial" panose="020B0604020202020204" pitchFamily="34" charset="0"/>
                <a:ea typeface="宋体" panose="02010600030101010101" pitchFamily="2" charset="-122"/>
              </a:rPr>
              <a:t>exhibitor manual</a:t>
            </a:r>
            <a:r>
              <a:rPr lang="en-US" altLang="zh-CN">
                <a:latin typeface="Arial" panose="020B0604020202020204" pitchFamily="34" charset="0"/>
                <a:ea typeface="宋体" panose="02010600030101010101" pitchFamily="2" charset="-122"/>
              </a:rPr>
              <a:t> </a:t>
            </a:r>
            <a:endParaRPr lang="en-US" altLang="zh-CN">
              <a:latin typeface="Arial" panose="020B0604020202020204" pitchFamily="34" charset="0"/>
              <a:ea typeface="宋体" panose="02010600030101010101" pitchFamily="2" charset="-122"/>
            </a:endParaRPr>
          </a:p>
        </p:txBody>
      </p:sp>
      <p:sp>
        <p:nvSpPr>
          <p:cNvPr id="10" name="TextBox 33"/>
          <p:cNvSpPr txBox="1"/>
          <p:nvPr/>
        </p:nvSpPr>
        <p:spPr>
          <a:xfrm>
            <a:off x="2660650" y="6161088"/>
            <a:ext cx="1855788" cy="457200"/>
          </a:xfrm>
          <a:prstGeom prst="rect">
            <a:avLst/>
          </a:prstGeom>
          <a:noFill/>
          <a:ln w="9525">
            <a:noFill/>
          </a:ln>
        </p:spPr>
        <p:txBody>
          <a:bodyPr>
            <a:spAutoFit/>
          </a:bodyPr>
          <a:lstStyle/>
          <a:p>
            <a:r>
              <a:rPr lang="en-US" altLang="zh-CN" sz="2400">
                <a:latin typeface="Arial" panose="020B0604020202020204" pitchFamily="34" charset="0"/>
                <a:ea typeface="宋体" panose="02010600030101010101" pitchFamily="2" charset="-122"/>
              </a:rPr>
              <a:t>easel </a:t>
            </a:r>
            <a:endParaRPr lang="en-US" altLang="zh-CN" sz="24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anim calcmode="discrete" valueType="clr">
                                      <p:cBhvr override="childStyle">
                                        <p:cTn id="7"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
                                        </p:tgtEl>
                                        <p:attrNameLst>
                                          <p:attrName>fillcolor</p:attrName>
                                        </p:attrNameLst>
                                      </p:cBhvr>
                                      <p:tavLst>
                                        <p:tav tm="0">
                                          <p:val>
                                            <p:clrVal>
                                              <a:schemeClr val="accent2"/>
                                            </p:clrVal>
                                          </p:val>
                                        </p:tav>
                                        <p:tav tm="50000">
                                          <p:val>
                                            <p:clrVal>
                                              <a:schemeClr val="hlink"/>
                                            </p:clrVal>
                                          </p:val>
                                        </p:tav>
                                      </p:tavLst>
                                    </p:anim>
                                    <p:set>
                                      <p:cBhvr>
                                        <p:cTn id="9" dur="80"/>
                                        <p:tgtEl>
                                          <p:spTgt spid="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gtEl>
                                        <p:attrNameLst>
                                          <p:attrName>style.visibility</p:attrName>
                                        </p:attrNameLst>
                                      </p:cBhvr>
                                      <p:to>
                                        <p:strVal val="visible"/>
                                      </p:to>
                                    </p:set>
                                    <p:anim calcmode="discrete" valueType="clr">
                                      <p:cBhvr override="childStyle">
                                        <p:cTn id="14"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gtEl>
                                        <p:attrNameLst>
                                          <p:attrName>fillcolor</p:attrName>
                                        </p:attrNameLst>
                                      </p:cBhvr>
                                      <p:tavLst>
                                        <p:tav tm="0">
                                          <p:val>
                                            <p:clrVal>
                                              <a:schemeClr val="accent2"/>
                                            </p:clrVal>
                                          </p:val>
                                        </p:tav>
                                        <p:tav tm="50000">
                                          <p:val>
                                            <p:clrVal>
                                              <a:schemeClr val="hlink"/>
                                            </p:clrVal>
                                          </p:val>
                                        </p:tav>
                                      </p:tavLst>
                                    </p:anim>
                                    <p:set>
                                      <p:cBhvr>
                                        <p:cTn id="16" dur="80"/>
                                        <p:tgtEl>
                                          <p:spTgt spid="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gtEl>
                                        <p:attrNameLst>
                                          <p:attrName>style.visibility</p:attrName>
                                        </p:attrNameLst>
                                      </p:cBhvr>
                                      <p:to>
                                        <p:strVal val="visible"/>
                                      </p:to>
                                    </p:set>
                                    <p:anim calcmode="discrete" valueType="clr">
                                      <p:cBhvr override="childStyle">
                                        <p:cTn id="2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gtEl>
                                        <p:attrNameLst>
                                          <p:attrName>fillcolor</p:attrName>
                                        </p:attrNameLst>
                                      </p:cBhvr>
                                      <p:tavLst>
                                        <p:tav tm="0">
                                          <p:val>
                                            <p:clrVal>
                                              <a:schemeClr val="accent2"/>
                                            </p:clrVal>
                                          </p:val>
                                        </p:tav>
                                        <p:tav tm="50000">
                                          <p:val>
                                            <p:clrVal>
                                              <a:schemeClr val="hlink"/>
                                            </p:clrVal>
                                          </p:val>
                                        </p:tav>
                                      </p:tavLst>
                                    </p:anim>
                                    <p:set>
                                      <p:cBhvr>
                                        <p:cTn id="23" dur="80"/>
                                        <p:tgtEl>
                                          <p:spTgt spid="3"/>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4"/>
                                        </p:tgtEl>
                                        <p:attrNameLst>
                                          <p:attrName>style.visibility</p:attrName>
                                        </p:attrNameLst>
                                      </p:cBhvr>
                                      <p:to>
                                        <p:strVal val="visible"/>
                                      </p:to>
                                    </p:set>
                                    <p:anim calcmode="discrete" valueType="clr">
                                      <p:cBhvr override="childStyle">
                                        <p:cTn id="2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
                                        </p:tgtEl>
                                        <p:attrNameLst>
                                          <p:attrName>fillcolor</p:attrName>
                                        </p:attrNameLst>
                                      </p:cBhvr>
                                      <p:tavLst>
                                        <p:tav tm="0">
                                          <p:val>
                                            <p:clrVal>
                                              <a:schemeClr val="accent2"/>
                                            </p:clrVal>
                                          </p:val>
                                        </p:tav>
                                        <p:tav tm="50000">
                                          <p:val>
                                            <p:clrVal>
                                              <a:schemeClr val="hlink"/>
                                            </p:clrVal>
                                          </p:val>
                                        </p:tav>
                                      </p:tavLst>
                                    </p:anim>
                                    <p:set>
                                      <p:cBhvr>
                                        <p:cTn id="30" dur="80"/>
                                        <p:tgtEl>
                                          <p:spTgt spid="4"/>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5"/>
                                        </p:tgtEl>
                                        <p:attrNameLst>
                                          <p:attrName>style.visibility</p:attrName>
                                        </p:attrNameLst>
                                      </p:cBhvr>
                                      <p:to>
                                        <p:strVal val="visible"/>
                                      </p:to>
                                    </p:set>
                                    <p:anim calcmode="discrete" valueType="clr">
                                      <p:cBhvr override="childStyle">
                                        <p:cTn id="35"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5"/>
                                        </p:tgtEl>
                                        <p:attrNameLst>
                                          <p:attrName>fillcolor</p:attrName>
                                        </p:attrNameLst>
                                      </p:cBhvr>
                                      <p:tavLst>
                                        <p:tav tm="0">
                                          <p:val>
                                            <p:clrVal>
                                              <a:schemeClr val="accent2"/>
                                            </p:clrVal>
                                          </p:val>
                                        </p:tav>
                                        <p:tav tm="50000">
                                          <p:val>
                                            <p:clrVal>
                                              <a:schemeClr val="hlink"/>
                                            </p:clrVal>
                                          </p:val>
                                        </p:tav>
                                      </p:tavLst>
                                    </p:anim>
                                    <p:set>
                                      <p:cBhvr>
                                        <p:cTn id="37" dur="80"/>
                                        <p:tgtEl>
                                          <p:spTgt spid="5"/>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6"/>
                                        </p:tgtEl>
                                        <p:attrNameLst>
                                          <p:attrName>style.visibility</p:attrName>
                                        </p:attrNameLst>
                                      </p:cBhvr>
                                      <p:to>
                                        <p:strVal val="visible"/>
                                      </p:to>
                                    </p:set>
                                    <p:anim calcmode="discrete" valueType="clr">
                                      <p:cBhvr override="childStyle">
                                        <p:cTn id="4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6"/>
                                        </p:tgtEl>
                                        <p:attrNameLst>
                                          <p:attrName>fillcolor</p:attrName>
                                        </p:attrNameLst>
                                      </p:cBhvr>
                                      <p:tavLst>
                                        <p:tav tm="0">
                                          <p:val>
                                            <p:clrVal>
                                              <a:schemeClr val="accent2"/>
                                            </p:clrVal>
                                          </p:val>
                                        </p:tav>
                                        <p:tav tm="50000">
                                          <p:val>
                                            <p:clrVal>
                                              <a:schemeClr val="hlink"/>
                                            </p:clrVal>
                                          </p:val>
                                        </p:tav>
                                      </p:tavLst>
                                    </p:anim>
                                    <p:set>
                                      <p:cBhvr>
                                        <p:cTn id="44" dur="80"/>
                                        <p:tgtEl>
                                          <p:spTgt spid="6"/>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7"/>
                                        </p:tgtEl>
                                        <p:attrNameLst>
                                          <p:attrName>style.visibility</p:attrName>
                                        </p:attrNameLst>
                                      </p:cBhvr>
                                      <p:to>
                                        <p:strVal val="visible"/>
                                      </p:to>
                                    </p:set>
                                    <p:anim calcmode="discrete" valueType="clr">
                                      <p:cBhvr override="childStyle">
                                        <p:cTn id="49"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7"/>
                                        </p:tgtEl>
                                        <p:attrNameLst>
                                          <p:attrName>fillcolor</p:attrName>
                                        </p:attrNameLst>
                                      </p:cBhvr>
                                      <p:tavLst>
                                        <p:tav tm="0">
                                          <p:val>
                                            <p:clrVal>
                                              <a:schemeClr val="accent2"/>
                                            </p:clrVal>
                                          </p:val>
                                        </p:tav>
                                        <p:tav tm="50000">
                                          <p:val>
                                            <p:clrVal>
                                              <a:schemeClr val="hlink"/>
                                            </p:clrVal>
                                          </p:val>
                                        </p:tav>
                                      </p:tavLst>
                                    </p:anim>
                                    <p:set>
                                      <p:cBhvr>
                                        <p:cTn id="51" dur="80"/>
                                        <p:tgtEl>
                                          <p:spTgt spid="7"/>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8"/>
                                        </p:tgtEl>
                                        <p:attrNameLst>
                                          <p:attrName>style.visibility</p:attrName>
                                        </p:attrNameLst>
                                      </p:cBhvr>
                                      <p:to>
                                        <p:strVal val="visible"/>
                                      </p:to>
                                    </p:set>
                                    <p:anim calcmode="discrete" valueType="clr">
                                      <p:cBhvr override="childStyle">
                                        <p:cTn id="56"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8"/>
                                        </p:tgtEl>
                                        <p:attrNameLst>
                                          <p:attrName>fillcolor</p:attrName>
                                        </p:attrNameLst>
                                      </p:cBhvr>
                                      <p:tavLst>
                                        <p:tav tm="0">
                                          <p:val>
                                            <p:clrVal>
                                              <a:schemeClr val="accent2"/>
                                            </p:clrVal>
                                          </p:val>
                                        </p:tav>
                                        <p:tav tm="50000">
                                          <p:val>
                                            <p:clrVal>
                                              <a:schemeClr val="hlink"/>
                                            </p:clrVal>
                                          </p:val>
                                        </p:tav>
                                      </p:tavLst>
                                    </p:anim>
                                    <p:set>
                                      <p:cBhvr>
                                        <p:cTn id="58" dur="80"/>
                                        <p:tgtEl>
                                          <p:spTgt spid="8"/>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9"/>
                                        </p:tgtEl>
                                        <p:attrNameLst>
                                          <p:attrName>style.visibility</p:attrName>
                                        </p:attrNameLst>
                                      </p:cBhvr>
                                      <p:to>
                                        <p:strVal val="visible"/>
                                      </p:to>
                                    </p:set>
                                    <p:anim calcmode="discrete" valueType="clr">
                                      <p:cBhvr override="childStyle">
                                        <p:cTn id="63"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9"/>
                                        </p:tgtEl>
                                        <p:attrNameLst>
                                          <p:attrName>fillcolor</p:attrName>
                                        </p:attrNameLst>
                                      </p:cBhvr>
                                      <p:tavLst>
                                        <p:tav tm="0">
                                          <p:val>
                                            <p:clrVal>
                                              <a:schemeClr val="accent2"/>
                                            </p:clrVal>
                                          </p:val>
                                        </p:tav>
                                        <p:tav tm="50000">
                                          <p:val>
                                            <p:clrVal>
                                              <a:schemeClr val="hlink"/>
                                            </p:clrVal>
                                          </p:val>
                                        </p:tav>
                                      </p:tavLst>
                                    </p:anim>
                                    <p:set>
                                      <p:cBhvr>
                                        <p:cTn id="65" dur="80"/>
                                        <p:tgtEl>
                                          <p:spTgt spid="9"/>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grpId="0" nodeType="clickEffect">
                                  <p:stCondLst>
                                    <p:cond delay="0"/>
                                  </p:stCondLst>
                                  <p:iterate type="lt">
                                    <p:tmPct val="50000"/>
                                  </p:iterate>
                                  <p:childTnLst>
                                    <p:set>
                                      <p:cBhvr>
                                        <p:cTn id="69" dur="1" fill="hold">
                                          <p:stCondLst>
                                            <p:cond delay="0"/>
                                          </p:stCondLst>
                                        </p:cTn>
                                        <p:tgtEl>
                                          <p:spTgt spid="10"/>
                                        </p:tgtEl>
                                        <p:attrNameLst>
                                          <p:attrName>style.visibility</p:attrName>
                                        </p:attrNameLst>
                                      </p:cBhvr>
                                      <p:to>
                                        <p:strVal val="visible"/>
                                      </p:to>
                                    </p:set>
                                    <p:anim calcmode="discrete" valueType="clr">
                                      <p:cBhvr override="childStyle">
                                        <p:cTn id="70"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10"/>
                                        </p:tgtEl>
                                        <p:attrNameLst>
                                          <p:attrName>fillcolor</p:attrName>
                                        </p:attrNameLst>
                                      </p:cBhvr>
                                      <p:tavLst>
                                        <p:tav tm="0">
                                          <p:val>
                                            <p:clrVal>
                                              <a:schemeClr val="accent2"/>
                                            </p:clrVal>
                                          </p:val>
                                        </p:tav>
                                        <p:tav tm="50000">
                                          <p:val>
                                            <p:clrVal>
                                              <a:schemeClr val="hlink"/>
                                            </p:clrVal>
                                          </p:val>
                                        </p:tav>
                                      </p:tavLst>
                                    </p:anim>
                                    <p:set>
                                      <p:cBhvr>
                                        <p:cTn id="72"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 grpId="0"/>
      <p:bldP spid="3" grpId="0"/>
      <p:bldP spid="4" grpId="0"/>
      <p:bldP spid="5" grpId="0"/>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页脚占位符 2"/>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41987" name="Rectangle 2"/>
          <p:cNvSpPr>
            <a:spLocks noGrp="1"/>
          </p:cNvSpPr>
          <p:nvPr>
            <p:ph type="title" idx="4294967295"/>
          </p:nvPr>
        </p:nvSpPr>
        <p:spPr>
          <a:xfrm>
            <a:off x="1055688" y="65088"/>
            <a:ext cx="7958137" cy="733425"/>
          </a:xfrm>
          <a:solidFill>
            <a:srgbClr val="CCECFF">
              <a:alpha val="100000"/>
            </a:srgbClr>
          </a:solidFill>
        </p:spPr>
        <p:txBody>
          <a:bodyPr vert="horz" wrap="square" lIns="91440" tIns="45720" rIns="91440" bIns="45720" anchor="ctr"/>
          <a:lstStyle/>
          <a:p>
            <a:pPr algn="ctr" eaLnBrk="1" hangingPunct="1"/>
            <a:r>
              <a:rPr lang="en-US" altLang="zh-CN">
                <a:ea typeface="宋体" panose="02010600030101010101" pitchFamily="2" charset="-122"/>
              </a:rPr>
              <a:t>Warm-up</a:t>
            </a:r>
            <a:endParaRPr lang="en-US" altLang="zh-CN">
              <a:ea typeface="宋体" panose="02010600030101010101" pitchFamily="2" charset="-122"/>
            </a:endParaRPr>
          </a:p>
        </p:txBody>
      </p:sp>
      <p:sp>
        <p:nvSpPr>
          <p:cNvPr id="41988" name="Rectangle 3"/>
          <p:cNvSpPr/>
          <p:nvPr/>
        </p:nvSpPr>
        <p:spPr>
          <a:xfrm>
            <a:off x="554038" y="1298575"/>
            <a:ext cx="8589962" cy="316865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a:solidFill>
                  <a:schemeClr val="tx2"/>
                </a:solidFill>
                <a:ea typeface="宋体" panose="02010600030101010101" pitchFamily="2" charset="-122"/>
              </a:rPr>
              <a:t>2. Pair work</a:t>
            </a:r>
            <a:r>
              <a:rPr lang="en-US" altLang="zh-CN">
                <a:ea typeface="宋体" panose="02010600030101010101" pitchFamily="2" charset="-122"/>
              </a:rPr>
              <a:t> </a:t>
            </a:r>
            <a:endParaRPr lang="en-US" altLang="zh-CN"/>
          </a:p>
          <a:p>
            <a:pPr marL="609600" lvl="0" indent="-609600"/>
            <a:r>
              <a:rPr lang="en-US" altLang="zh-CN">
                <a:solidFill>
                  <a:schemeClr val="tx1"/>
                </a:solidFill>
              </a:rPr>
              <a:t>How much do you know about a STAND? Share your opinion with your partners.</a:t>
            </a:r>
            <a:endParaRPr lang="zh-CN" altLang="zh-CN" dirty="0">
              <a:solidFill>
                <a:schemeClr val="tx1"/>
              </a:solidFill>
              <a:latin typeface="Times New Roman" panose="02020603050405020304" pitchFamily="18" charset="0"/>
              <a:ea typeface="宋体" panose="02010600030101010101" pitchFamily="2" charset="-122"/>
            </a:endParaRPr>
          </a:p>
        </p:txBody>
      </p:sp>
      <p:sp>
        <p:nvSpPr>
          <p:cNvPr id="41989" name="矩形 41988"/>
          <p:cNvSpPr/>
          <p:nvPr/>
        </p:nvSpPr>
        <p:spPr>
          <a:xfrm>
            <a:off x="4464050" y="0"/>
            <a:ext cx="215900" cy="244475"/>
          </a:xfrm>
          <a:prstGeom prst="rect">
            <a:avLst/>
          </a:prstGeom>
          <a:noFill/>
          <a:ln w="28575">
            <a:noFill/>
          </a:ln>
        </p:spPr>
        <p:txBody>
          <a:bodyPr wrap="none" anchor="ctr">
            <a:spAutoFit/>
          </a:bodyPr>
          <a:lstStyle/>
          <a:p>
            <a:pPr eaLnBrk="0" hangingPunct="0"/>
            <a:r>
              <a:rPr lang="zh-CN" altLang="en-US" sz="1000" dirty="0">
                <a:latin typeface="Times New Roman" panose="02020603050405020304" pitchFamily="18"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41991" name="矩形 41990"/>
          <p:cNvSpPr/>
          <p:nvPr/>
        </p:nvSpPr>
        <p:spPr>
          <a:xfrm>
            <a:off x="4460875" y="473075"/>
            <a:ext cx="222250" cy="260350"/>
          </a:xfrm>
          <a:prstGeom prst="rect">
            <a:avLst/>
          </a:prstGeom>
          <a:noFill/>
          <a:ln w="28575">
            <a:noFill/>
          </a:ln>
        </p:spPr>
        <p:txBody>
          <a:bodyPr wrap="none" anchor="ctr">
            <a:spAutoFit/>
          </a:bodyPr>
          <a:lstStyle/>
          <a:p>
            <a:pPr eaLnBrk="0" hangingPunct="0"/>
            <a:r>
              <a:rPr lang="zh-CN" altLang="en-US" sz="1100"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pic>
        <p:nvPicPr>
          <p:cNvPr id="41992" name="Picture 6" descr="2">
            <a:hlinkClick r:id="rId1" action="ppaction://hlinksldjump"/>
          </p:cNvPr>
          <p:cNvPicPr>
            <a:picLocks noChangeAspect="1"/>
          </p:cNvPicPr>
          <p:nvPr/>
        </p:nvPicPr>
        <p:blipFill>
          <a:blip r:embed="rId2"/>
          <a:stretch>
            <a:fillRect/>
          </a:stretch>
        </p:blipFill>
        <p:spPr>
          <a:xfrm>
            <a:off x="1581150" y="4813300"/>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8">
                                            <p:txEl>
                                              <p:pRg st="0" end="0"/>
                                            </p:txEl>
                                          </p:spTgt>
                                        </p:tgtEl>
                                        <p:attrNameLst>
                                          <p:attrName>style.visibility</p:attrName>
                                        </p:attrNameLst>
                                      </p:cBhvr>
                                      <p:to>
                                        <p:strVal val="visible"/>
                                      </p:to>
                                    </p:set>
                                    <p:anim calcmode="lin" valueType="num">
                                      <p:cBhvr additive="base">
                                        <p:cTn id="7" dur="500" fill="hold"/>
                                        <p:tgtEl>
                                          <p:spTgt spid="419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8">
                                            <p:txEl>
                                              <p:pRg st="1" end="1"/>
                                            </p:txEl>
                                          </p:spTgt>
                                        </p:tgtEl>
                                        <p:attrNameLst>
                                          <p:attrName>style.visibility</p:attrName>
                                        </p:attrNameLst>
                                      </p:cBhvr>
                                      <p:to>
                                        <p:strVal val="visible"/>
                                      </p:to>
                                    </p:set>
                                    <p:anim calcmode="lin" valueType="num">
                                      <p:cBhvr additive="base">
                                        <p:cTn id="13" dur="500" fill="hold"/>
                                        <p:tgtEl>
                                          <p:spTgt spid="4198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sz="2000" b="0">
                <a:solidFill>
                  <a:srgbClr val="FF66CC"/>
                </a:solidFill>
                <a:latin typeface="Arial" panose="020B0604020202020204" pitchFamily="34" charset="0"/>
                <a:ea typeface="华文琥珀" panose="02010800040101010101" pitchFamily="2" charset="-122"/>
              </a:rPr>
              <a:t>Tour Guide Practice</a:t>
            </a:r>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53251" name="Text Box 38"/>
          <p:cNvSpPr txBox="1"/>
          <p:nvPr/>
        </p:nvSpPr>
        <p:spPr>
          <a:xfrm>
            <a:off x="1050925" y="201613"/>
            <a:ext cx="7900988" cy="579437"/>
          </a:xfrm>
          <a:prstGeom prst="rect">
            <a:avLst/>
          </a:prstGeom>
          <a:solidFill>
            <a:srgbClr val="FF99CC"/>
          </a:solidFill>
          <a:ln w="28575">
            <a:noFill/>
          </a:ln>
        </p:spPr>
        <p:txBody>
          <a:bodyPr>
            <a:spAutoFit/>
          </a:bodyPr>
          <a:lstStyle/>
          <a:p>
            <a:r>
              <a:rPr lang="en-US" altLang="zh-CN" sz="2800">
                <a:latin typeface="Arial" panose="020B0604020202020204" pitchFamily="34" charset="0"/>
                <a:ea typeface="宋体" panose="02010600030101010101" pitchFamily="2" charset="-122"/>
              </a:rPr>
              <a:t>Task </a:t>
            </a:r>
            <a:r>
              <a:rPr lang="en-US" altLang="zh-CN" sz="3200">
                <a:latin typeface="Times New Roman" panose="02020603050405020304" pitchFamily="18" charset="0"/>
                <a:ea typeface="宋体" panose="02010600030101010101" pitchFamily="2" charset="-122"/>
              </a:rPr>
              <a:t>1 </a:t>
            </a:r>
            <a:r>
              <a:rPr lang="en-US" altLang="zh-CN" sz="3200">
                <a:latin typeface="Times New Roman" panose="02020603050405020304" pitchFamily="18" charset="0"/>
              </a:rPr>
              <a:t>Booking a Stand</a:t>
            </a:r>
            <a:r>
              <a:rPr lang="en-US" altLang="zh-CN">
                <a:latin typeface="Arial" panose="020B0604020202020204" pitchFamily="34" charset="0"/>
              </a:rPr>
              <a:t> </a:t>
            </a:r>
            <a:endParaRPr lang="zh-CN" altLang="en-US" dirty="0">
              <a:latin typeface="Arial" panose="020B0604020202020204" pitchFamily="34" charset="0"/>
            </a:endParaRPr>
          </a:p>
        </p:txBody>
      </p:sp>
      <p:grpSp>
        <p:nvGrpSpPr>
          <p:cNvPr id="53252" name="Group 19"/>
          <p:cNvGrpSpPr/>
          <p:nvPr/>
        </p:nvGrpSpPr>
        <p:grpSpPr>
          <a:xfrm>
            <a:off x="1068388" y="630238"/>
            <a:ext cx="693737" cy="728662"/>
            <a:chOff x="802" y="845"/>
            <a:chExt cx="827" cy="826"/>
          </a:xfrm>
        </p:grpSpPr>
        <p:sp>
          <p:nvSpPr>
            <p:cNvPr id="5325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325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5325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53256" name="Rectangle 3"/>
          <p:cNvSpPr/>
          <p:nvPr/>
        </p:nvSpPr>
        <p:spPr>
          <a:xfrm>
            <a:off x="554038" y="815975"/>
            <a:ext cx="8589962" cy="571817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a:solidFill>
                  <a:schemeClr val="tx1"/>
                </a:solidFill>
              </a:rPr>
              <a:t>eligible </a:t>
            </a:r>
            <a:r>
              <a:rPr lang="en-US" altLang="zh-CN" i="1">
                <a:solidFill>
                  <a:schemeClr val="tx1"/>
                </a:solidFill>
              </a:rPr>
              <a:t>adj.</a:t>
            </a:r>
            <a:r>
              <a:rPr lang="en-US" altLang="zh-CN">
                <a:solidFill>
                  <a:schemeClr val="tx1"/>
                </a:solidFill>
              </a:rPr>
              <a:t> </a:t>
            </a:r>
            <a:r>
              <a:rPr lang="zh-CN" altLang="en-US" dirty="0">
                <a:solidFill>
                  <a:schemeClr val="tx1"/>
                </a:solidFill>
              </a:rPr>
              <a:t>合格的，合适的，符合条件的</a:t>
            </a:r>
            <a:endParaRPr lang="zh-CN" altLang="en-US" dirty="0">
              <a:solidFill>
                <a:schemeClr val="tx1"/>
              </a:solidFill>
            </a:endParaRPr>
          </a:p>
          <a:p>
            <a:pPr marL="609600" lvl="0" indent="-609600">
              <a:buNone/>
            </a:pPr>
            <a:r>
              <a:rPr lang="en-US" altLang="zh-CN">
                <a:solidFill>
                  <a:schemeClr val="tx1"/>
                </a:solidFill>
              </a:rPr>
              <a:t>adjacent</a:t>
            </a:r>
            <a:r>
              <a:rPr lang="en-US" altLang="zh-CN" i="1">
                <a:solidFill>
                  <a:schemeClr val="tx1"/>
                </a:solidFill>
              </a:rPr>
              <a:t> adj.</a:t>
            </a:r>
            <a:r>
              <a:rPr lang="en-US" altLang="zh-CN">
                <a:solidFill>
                  <a:schemeClr val="tx1"/>
                </a:solidFill>
              </a:rPr>
              <a:t> </a:t>
            </a:r>
            <a:r>
              <a:rPr lang="zh-CN" altLang="en-US" dirty="0">
                <a:solidFill>
                  <a:schemeClr val="tx1"/>
                </a:solidFill>
              </a:rPr>
              <a:t>邻近的</a:t>
            </a:r>
            <a:endParaRPr lang="zh-CN" altLang="en-US" dirty="0">
              <a:solidFill>
                <a:schemeClr val="tx1"/>
              </a:solidFill>
            </a:endParaRPr>
          </a:p>
          <a:p>
            <a:pPr marL="609600" lvl="0" indent="-609600">
              <a:buNone/>
            </a:pPr>
            <a:r>
              <a:rPr lang="en-US" altLang="zh-CN">
                <a:solidFill>
                  <a:schemeClr val="tx1"/>
                </a:solidFill>
              </a:rPr>
              <a:t>kiosk </a:t>
            </a:r>
            <a:r>
              <a:rPr lang="en-US" altLang="zh-CN" i="1">
                <a:solidFill>
                  <a:schemeClr val="tx1"/>
                </a:solidFill>
              </a:rPr>
              <a:t>n.</a:t>
            </a:r>
            <a:r>
              <a:rPr lang="en-US" altLang="zh-CN">
                <a:solidFill>
                  <a:schemeClr val="tx1"/>
                </a:solidFill>
              </a:rPr>
              <a:t> </a:t>
            </a:r>
            <a:r>
              <a:rPr lang="zh-CN" altLang="en-US" dirty="0">
                <a:solidFill>
                  <a:schemeClr val="tx1"/>
                </a:solidFill>
              </a:rPr>
              <a:t>凉亭，公用电话亭</a:t>
            </a:r>
            <a:endParaRPr lang="zh-CN" altLang="en-US" dirty="0">
              <a:solidFill>
                <a:schemeClr val="tx1"/>
              </a:solidFill>
            </a:endParaRPr>
          </a:p>
          <a:p>
            <a:pPr marL="609600" lvl="0" indent="-609600">
              <a:buNone/>
            </a:pPr>
            <a:r>
              <a:rPr lang="en-US" altLang="zh-CN">
                <a:solidFill>
                  <a:schemeClr val="tx1"/>
                </a:solidFill>
              </a:rPr>
              <a:t>block </a:t>
            </a:r>
            <a:r>
              <a:rPr lang="en-US" altLang="zh-CN" i="1">
                <a:solidFill>
                  <a:schemeClr val="tx1"/>
                </a:solidFill>
              </a:rPr>
              <a:t>n.</a:t>
            </a:r>
            <a:r>
              <a:rPr lang="en-US" altLang="zh-CN">
                <a:solidFill>
                  <a:schemeClr val="tx1"/>
                </a:solidFill>
              </a:rPr>
              <a:t> </a:t>
            </a:r>
            <a:r>
              <a:rPr lang="zh-CN" altLang="en-US" dirty="0">
                <a:solidFill>
                  <a:schemeClr val="tx1"/>
                </a:solidFill>
              </a:rPr>
              <a:t>街区 </a:t>
            </a:r>
            <a:r>
              <a:rPr lang="en-US" altLang="zh-CN" i="1">
                <a:solidFill>
                  <a:schemeClr val="tx1"/>
                </a:solidFill>
              </a:rPr>
              <a:t>v.</a:t>
            </a:r>
            <a:r>
              <a:rPr lang="en-US" altLang="zh-CN">
                <a:solidFill>
                  <a:schemeClr val="tx1"/>
                </a:solidFill>
              </a:rPr>
              <a:t> </a:t>
            </a:r>
            <a:r>
              <a:rPr lang="zh-CN" altLang="en-US" dirty="0">
                <a:solidFill>
                  <a:schemeClr val="tx1"/>
                </a:solidFill>
              </a:rPr>
              <a:t>阻止</a:t>
            </a:r>
            <a:endParaRPr lang="zh-CN" altLang="en-US" dirty="0">
              <a:solidFill>
                <a:schemeClr val="tx1"/>
              </a:solidFill>
            </a:endParaRPr>
          </a:p>
          <a:p>
            <a:pPr marL="609600" lvl="0" indent="-609600">
              <a:buNone/>
            </a:pPr>
            <a:r>
              <a:rPr lang="en-US" altLang="zh-CN">
                <a:solidFill>
                  <a:schemeClr val="tx1"/>
                </a:solidFill>
              </a:rPr>
              <a:t>aisle </a:t>
            </a:r>
            <a:r>
              <a:rPr lang="en-US" altLang="zh-CN" i="1">
                <a:solidFill>
                  <a:schemeClr val="tx1"/>
                </a:solidFill>
              </a:rPr>
              <a:t>n.</a:t>
            </a:r>
            <a:r>
              <a:rPr lang="en-US" altLang="zh-CN">
                <a:solidFill>
                  <a:schemeClr val="tx1"/>
                </a:solidFill>
              </a:rPr>
              <a:t> </a:t>
            </a:r>
            <a:r>
              <a:rPr lang="zh-CN" altLang="en-US" dirty="0">
                <a:solidFill>
                  <a:schemeClr val="tx1"/>
                </a:solidFill>
              </a:rPr>
              <a:t>通道</a:t>
            </a:r>
            <a:endParaRPr lang="zh-CN" altLang="en-US" dirty="0">
              <a:solidFill>
                <a:schemeClr val="tx1"/>
              </a:solidFill>
            </a:endParaRPr>
          </a:p>
          <a:p>
            <a:pPr marL="609600" lvl="0" indent="-609600">
              <a:buNone/>
            </a:pPr>
            <a:r>
              <a:rPr lang="en-US" altLang="zh-CN">
                <a:solidFill>
                  <a:schemeClr val="tx1"/>
                </a:solidFill>
              </a:rPr>
              <a:t>ventilation </a:t>
            </a:r>
            <a:r>
              <a:rPr lang="en-US" altLang="zh-CN" i="1">
                <a:solidFill>
                  <a:schemeClr val="tx1"/>
                </a:solidFill>
              </a:rPr>
              <a:t>n.</a:t>
            </a:r>
            <a:r>
              <a:rPr lang="en-US" altLang="zh-CN">
                <a:solidFill>
                  <a:schemeClr val="tx1"/>
                </a:solidFill>
              </a:rPr>
              <a:t> </a:t>
            </a:r>
            <a:r>
              <a:rPr lang="zh-CN" altLang="en-US" dirty="0">
                <a:solidFill>
                  <a:schemeClr val="tx1"/>
                </a:solidFill>
              </a:rPr>
              <a:t>通风设备，空气流通</a:t>
            </a:r>
            <a:endParaRPr lang="zh-CN" altLang="en-US" dirty="0">
              <a:solidFill>
                <a:schemeClr val="tx1"/>
              </a:solidFill>
            </a:endParaRPr>
          </a:p>
          <a:p>
            <a:pPr marL="609600" lvl="0" indent="-609600">
              <a:buNone/>
            </a:pPr>
            <a:r>
              <a:rPr lang="en-US" altLang="zh-CN">
                <a:solidFill>
                  <a:schemeClr val="tx1"/>
                </a:solidFill>
              </a:rPr>
              <a:t>distract </a:t>
            </a:r>
            <a:r>
              <a:rPr lang="en-US" altLang="zh-CN" i="1">
                <a:solidFill>
                  <a:schemeClr val="tx1"/>
                </a:solidFill>
              </a:rPr>
              <a:t>v.</a:t>
            </a:r>
            <a:r>
              <a:rPr lang="en-US" altLang="zh-CN">
                <a:solidFill>
                  <a:schemeClr val="tx1"/>
                </a:solidFill>
              </a:rPr>
              <a:t> </a:t>
            </a:r>
            <a:r>
              <a:rPr lang="zh-CN" altLang="en-US" dirty="0">
                <a:solidFill>
                  <a:schemeClr val="tx1"/>
                </a:solidFill>
              </a:rPr>
              <a:t>转移，分心</a:t>
            </a:r>
            <a:endParaRPr lang="zh-CN" altLang="en-US" dirty="0">
              <a:solidFill>
                <a:schemeClr val="tx1"/>
              </a:solidFill>
            </a:endParaRPr>
          </a:p>
          <a:p>
            <a:pPr marL="609600" lvl="0" indent="-609600">
              <a:buNone/>
            </a:pPr>
            <a:r>
              <a:rPr lang="en-US" altLang="zh-CN">
                <a:solidFill>
                  <a:schemeClr val="tx1"/>
                </a:solidFill>
              </a:rPr>
              <a:t>prompt </a:t>
            </a:r>
            <a:r>
              <a:rPr lang="en-US" altLang="zh-CN" i="1">
                <a:solidFill>
                  <a:schemeClr val="tx1"/>
                </a:solidFill>
              </a:rPr>
              <a:t>v. </a:t>
            </a:r>
            <a:r>
              <a:rPr lang="zh-CN" altLang="en-US" dirty="0">
                <a:solidFill>
                  <a:schemeClr val="tx1"/>
                </a:solidFill>
              </a:rPr>
              <a:t>提示，促进</a:t>
            </a:r>
            <a:endParaRPr lang="zh-CN" altLang="en-US" dirty="0">
              <a:solidFill>
                <a:schemeClr val="tx1"/>
              </a:solidFill>
            </a:endParaRPr>
          </a:p>
          <a:p>
            <a:pPr marL="609600" lvl="0" indent="-609600">
              <a:buNone/>
            </a:pPr>
            <a:r>
              <a:rPr lang="en-US" altLang="zh-CN">
                <a:solidFill>
                  <a:schemeClr val="tx1"/>
                </a:solidFill>
              </a:rPr>
              <a:t>peripheral </a:t>
            </a:r>
            <a:r>
              <a:rPr lang="en-US" altLang="zh-CN" i="1">
                <a:solidFill>
                  <a:schemeClr val="tx1"/>
                </a:solidFill>
              </a:rPr>
              <a:t>adj.</a:t>
            </a:r>
            <a:r>
              <a:rPr lang="en-US" altLang="zh-CN">
                <a:solidFill>
                  <a:schemeClr val="tx1"/>
                </a:solidFill>
              </a:rPr>
              <a:t> </a:t>
            </a:r>
            <a:r>
              <a:rPr lang="zh-CN" altLang="en-US" dirty="0">
                <a:solidFill>
                  <a:schemeClr val="tx1"/>
                </a:solidFill>
              </a:rPr>
              <a:t>外围的，次要的</a:t>
            </a:r>
            <a:endParaRPr lang="zh-CN" altLang="en-US" dirty="0">
              <a:solidFill>
                <a:schemeClr val="tx1"/>
              </a:solidFill>
            </a:endParaRPr>
          </a:p>
        </p:txBody>
      </p:sp>
      <p:pic>
        <p:nvPicPr>
          <p:cNvPr id="53259" name="Picture 6" descr="2">
            <a:hlinkClick r:id="rId1" action="ppaction://hlinksldjump"/>
          </p:cNvPr>
          <p:cNvPicPr>
            <a:picLocks noChangeAspect="1"/>
          </p:cNvPicPr>
          <p:nvPr/>
        </p:nvPicPr>
        <p:blipFill>
          <a:blip r:embed="rId2"/>
          <a:stretch>
            <a:fillRect/>
          </a:stretch>
        </p:blipFill>
        <p:spPr>
          <a:xfrm>
            <a:off x="3810000" y="5638800"/>
            <a:ext cx="887413" cy="1219200"/>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页脚占位符 4"/>
          <p:cNvSpPr txBox="1">
            <a:spLocks noGrp="1"/>
          </p:cNvSpPr>
          <p:nvPr>
            <p:ph type="ftr" sz="quarter" idx="11"/>
          </p:nvPr>
        </p:nvSpPr>
        <p:spPr/>
        <p:txBody>
          <a:bodyPr/>
          <a:lstStyle>
            <a:lvl1pPr marL="0" lvl="0" indent="0" algn="ctr" defTabSz="914400" rtl="0" eaLnBrk="0" fontAlgn="base" latinLnBrk="0" hangingPunct="0">
              <a:lnSpc>
                <a:spcPct val="100000"/>
              </a:lnSpc>
              <a:spcBef>
                <a:spcPct val="0"/>
              </a:spcBef>
              <a:spcAft>
                <a:spcPct val="0"/>
              </a:spcAft>
              <a:buNone/>
              <a:defRPr sz="1800" b="1" i="0" u="none" kern="1200" baseline="0">
                <a:solidFill>
                  <a:schemeClr val="tx1"/>
                </a:solidFill>
                <a:latin typeface="Arial" panose="020B0604020202020204" pitchFamily="34" charset="0"/>
              </a:defRPr>
            </a:lvl1pPr>
            <a:lvl2pPr marL="457200" lvl="1"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2pPr>
            <a:lvl3pPr marL="914400" lvl="2"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3pPr>
            <a:lvl4pPr marL="1371600" lvl="3"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4pPr>
            <a:lvl5pPr marL="1828800" lvl="4"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5pPr>
          </a:lstStyle>
          <a:p>
            <a:pPr lvl="0" eaLnBrk="1" hangingPunct="1"/>
            <a:r>
              <a:rPr lang="en-US" altLang="zh-CN">
                <a:solidFill>
                  <a:srgbClr val="1C1C1C"/>
                </a:solidFill>
                <a:effectLst>
                  <a:outerShdw blurRad="38100" dist="38100" dir="2700000">
                    <a:srgbClr val="000000"/>
                  </a:outerShdw>
                </a:effectLst>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ea typeface="宋体" panose="02010600030101010101" pitchFamily="2" charset="-122"/>
            </a:endParaRPr>
          </a:p>
          <a:p>
            <a:pPr lvl="0" eaLnBrk="1" hangingPunct="1"/>
            <a:endParaRPr lang="en-US" altLang="zh-CN" sz="2000" b="0">
              <a:solidFill>
                <a:srgbClr val="FF66CC"/>
              </a:solidFill>
              <a:ea typeface="华文琥珀" panose="02010800040101010101" pitchFamily="2" charset="-122"/>
            </a:endParaRPr>
          </a:p>
        </p:txBody>
      </p:sp>
      <p:sp>
        <p:nvSpPr>
          <p:cNvPr id="9220" name="Text Box 38"/>
          <p:cNvSpPr txBox="1"/>
          <p:nvPr/>
        </p:nvSpPr>
        <p:spPr>
          <a:xfrm>
            <a:off x="1050925" y="201613"/>
            <a:ext cx="7900988" cy="519112"/>
          </a:xfrm>
          <a:prstGeom prst="rect">
            <a:avLst/>
          </a:prstGeom>
          <a:solidFill>
            <a:srgbClr val="FF99CC"/>
          </a:solidFill>
          <a:ln w="28575">
            <a:noFill/>
          </a:ln>
        </p:spPr>
        <p:txBody>
          <a:bodyPr>
            <a:spAutoFit/>
          </a:bodyPr>
          <a:lstStyle/>
          <a:p>
            <a:r>
              <a:rPr lang="en-US" altLang="zh-CN" sz="2800">
                <a:latin typeface="Arial" panose="020B0604020202020204" pitchFamily="34" charset="0"/>
                <a:ea typeface="宋体" panose="02010600030101010101" pitchFamily="2" charset="-122"/>
              </a:rPr>
              <a:t>Task 1 Introducing an Exhibition </a:t>
            </a:r>
            <a:endParaRPr lang="zh-CN" altLang="en-US" sz="2800" dirty="0">
              <a:latin typeface="Arial" panose="020B0604020202020204" pitchFamily="34" charset="0"/>
              <a:ea typeface="宋体" panose="02010600030101010101" pitchFamily="2" charset="-122"/>
            </a:endParaRPr>
          </a:p>
        </p:txBody>
      </p:sp>
      <p:grpSp>
        <p:nvGrpSpPr>
          <p:cNvPr id="9221" name="Group 19"/>
          <p:cNvGrpSpPr/>
          <p:nvPr/>
        </p:nvGrpSpPr>
        <p:grpSpPr>
          <a:xfrm>
            <a:off x="1068388" y="630238"/>
            <a:ext cx="693737" cy="728662"/>
            <a:chOff x="802" y="845"/>
            <a:chExt cx="827" cy="826"/>
          </a:xfrm>
        </p:grpSpPr>
        <p:sp>
          <p:nvSpPr>
            <p:cNvPr id="9230"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231"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9232"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9235" name="Rectangle 3"/>
          <p:cNvSpPr/>
          <p:nvPr/>
        </p:nvSpPr>
        <p:spPr>
          <a:xfrm>
            <a:off x="554038" y="1101725"/>
            <a:ext cx="8589962" cy="3168650"/>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lgn="just">
              <a:buNone/>
            </a:pPr>
            <a:r>
              <a:rPr lang="en-US" altLang="zh-CN">
                <a:solidFill>
                  <a:schemeClr val="tx1"/>
                </a:solidFill>
                <a:latin typeface="Times New Roman" panose="02020603050405020304" pitchFamily="18" charset="0"/>
              </a:rPr>
              <a:t>Activity 1 Listening </a:t>
            </a:r>
            <a:endParaRPr lang="en-US" altLang="zh-CN">
              <a:solidFill>
                <a:schemeClr val="tx1"/>
              </a:solidFill>
              <a:latin typeface="Times New Roman" panose="02020603050405020304" pitchFamily="18" charset="0"/>
            </a:endParaRPr>
          </a:p>
          <a:p>
            <a:pPr marL="609600" lvl="0" indent="-609600" algn="just"/>
            <a:r>
              <a:rPr lang="en-US" altLang="zh-CN">
                <a:solidFill>
                  <a:schemeClr val="tx1"/>
                </a:solidFill>
                <a:latin typeface="Times New Roman" panose="02020603050405020304" pitchFamily="18" charset="0"/>
              </a:rPr>
              <a:t>The following conversation is between an employee from an exhibiting company and a professional consultant in the exhibition industry. Fill in the blanks with the information you hear.</a:t>
            </a:r>
            <a:endParaRPr lang="zh-CN" altLang="zh-CN" dirty="0">
              <a:solidFill>
                <a:schemeClr val="tx1"/>
              </a:solidFill>
              <a:latin typeface="Times New Roman" panose="02020603050405020304" pitchFamily="18" charset="0"/>
            </a:endParaRPr>
          </a:p>
        </p:txBody>
      </p:sp>
      <p:pic>
        <p:nvPicPr>
          <p:cNvPr id="9236" name="Picture 6" descr="2">
            <a:hlinkClick r:id="rId1" action="ppaction://hlinksldjump"/>
          </p:cNvPr>
          <p:cNvPicPr>
            <a:picLocks noChangeAspect="1"/>
          </p:cNvPicPr>
          <p:nvPr/>
        </p:nvPicPr>
        <p:blipFill>
          <a:blip r:embed="rId2"/>
          <a:stretch>
            <a:fillRect/>
          </a:stretch>
        </p:blipFill>
        <p:spPr>
          <a:xfrm>
            <a:off x="8133735" y="5180780"/>
            <a:ext cx="887413" cy="1219200"/>
          </a:xfrm>
          <a:prstGeom prst="rect">
            <a:avLst/>
          </a:prstGeom>
          <a:noFill/>
          <a:ln w="9525">
            <a:noFill/>
          </a:ln>
        </p:spPr>
      </p:pic>
      <p:sp>
        <p:nvSpPr>
          <p:cNvPr id="2" name="矩形 1"/>
          <p:cNvSpPr/>
          <p:nvPr/>
        </p:nvSpPr>
        <p:spPr>
          <a:xfrm>
            <a:off x="554038" y="4392165"/>
            <a:ext cx="8589962" cy="830997"/>
          </a:xfrm>
          <a:prstGeom prst="rect">
            <a:avLst/>
          </a:prstGeom>
        </p:spPr>
        <p:txBody>
          <a:bodyPr wrap="square">
            <a:spAutoFit/>
          </a:bodyPr>
          <a:lstStyle/>
          <a:p>
            <a:pPr algn="l"/>
            <a:r>
              <a:rPr lang="en-US" altLang="zh-CN" sz="2400" dirty="0"/>
              <a:t>A: The employee from the exhibiting company</a:t>
            </a:r>
            <a:endParaRPr lang="zh-CN" altLang="zh-CN" sz="2400" dirty="0"/>
          </a:p>
          <a:p>
            <a:pPr algn="l"/>
            <a:r>
              <a:rPr lang="en-US" altLang="zh-CN" sz="2400" dirty="0"/>
              <a:t>B: The professional consultant in the exhibition industry</a:t>
            </a:r>
            <a:endParaRPr lang="zh-CN" altLang="zh-CN"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35">
                                            <p:txEl>
                                              <p:pRg st="0" end="0"/>
                                            </p:txEl>
                                          </p:spTgt>
                                        </p:tgtEl>
                                        <p:attrNameLst>
                                          <p:attrName>style.visibility</p:attrName>
                                        </p:attrNameLst>
                                      </p:cBhvr>
                                      <p:to>
                                        <p:strVal val="visible"/>
                                      </p:to>
                                    </p:set>
                                    <p:anim calcmode="lin" valueType="num">
                                      <p:cBhvr additive="base">
                                        <p:cTn id="7" dur="500" fill="hold"/>
                                        <p:tgtEl>
                                          <p:spTgt spid="92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35">
                                            <p:txEl>
                                              <p:pRg st="1" end="1"/>
                                            </p:txEl>
                                          </p:spTgt>
                                        </p:tgtEl>
                                        <p:attrNameLst>
                                          <p:attrName>style.visibility</p:attrName>
                                        </p:attrNameLst>
                                      </p:cBhvr>
                                      <p:to>
                                        <p:strVal val="visible"/>
                                      </p:to>
                                    </p:set>
                                    <p:anim calcmode="lin" valueType="num">
                                      <p:cBhvr additive="base">
                                        <p:cTn id="13" dur="500" fill="hold"/>
                                        <p:tgtEl>
                                          <p:spTgt spid="92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43011" name="Text Box 38"/>
          <p:cNvSpPr txBox="1"/>
          <p:nvPr/>
        </p:nvSpPr>
        <p:spPr>
          <a:xfrm>
            <a:off x="1050925" y="201613"/>
            <a:ext cx="7900988" cy="457200"/>
          </a:xfrm>
          <a:prstGeom prst="rect">
            <a:avLst/>
          </a:prstGeom>
          <a:solidFill>
            <a:srgbClr val="FF99CC"/>
          </a:solidFill>
          <a:ln w="28575">
            <a:noFill/>
          </a:ln>
        </p:spPr>
        <p:txBody>
          <a:bodyPr>
            <a:spAutoFit/>
          </a:bodyPr>
          <a:lstStyle/>
          <a:p>
            <a:r>
              <a:rPr lang="en-US" altLang="zh-CN" sz="2400">
                <a:latin typeface="Arial" panose="020B0604020202020204" pitchFamily="34" charset="0"/>
              </a:rPr>
              <a:t>Activity 1 Listening (1)</a:t>
            </a:r>
            <a:endParaRPr lang="zh-CN" altLang="en-US" sz="2400" dirty="0">
              <a:latin typeface="Arial" panose="020B0604020202020204" pitchFamily="34" charset="0"/>
            </a:endParaRPr>
          </a:p>
        </p:txBody>
      </p:sp>
      <p:grpSp>
        <p:nvGrpSpPr>
          <p:cNvPr id="43012" name="Group 19"/>
          <p:cNvGrpSpPr/>
          <p:nvPr/>
        </p:nvGrpSpPr>
        <p:grpSpPr>
          <a:xfrm>
            <a:off x="1068388" y="630238"/>
            <a:ext cx="693737" cy="728662"/>
            <a:chOff x="802" y="845"/>
            <a:chExt cx="827" cy="826"/>
          </a:xfrm>
        </p:grpSpPr>
        <p:sp>
          <p:nvSpPr>
            <p:cNvPr id="4301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4301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4301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43016" name="Rectangle 3"/>
          <p:cNvSpPr/>
          <p:nvPr/>
        </p:nvSpPr>
        <p:spPr>
          <a:xfrm>
            <a:off x="0" y="854075"/>
            <a:ext cx="9144000" cy="600392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400">
                <a:latin typeface="Times New Roman" panose="02020603050405020304" pitchFamily="18" charset="0"/>
              </a:rPr>
              <a:t>A:	Nice to meet you. May I inquire something in terms of stand-booking? </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B:	Certainly. Anything you would like to know. The first advice I’d like to give you is to book your stand early. You will have a better choice of stands, lots of time for planning and may be eligible for an (1)_____________________.</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A:	Oh, that is good to know. Early booking entails a discount.</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B:	Yes, only when you book early, may you have the chance of spending less on the stand.</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A:	Then what else do I need to prepare (2)　　　　?</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B:	You need to decide how much space you want ideally to display your products or services and then check whether this (3)______________________.</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A:	Sure, it is one of the basic items in the checklist. But what would be an ideal stand for a show?</a:t>
            </a:r>
            <a:endParaRPr lang="en-US" altLang="zh-CN" sz="2400">
              <a:latin typeface="Times New Roman" panose="02020603050405020304" pitchFamily="18" charset="0"/>
            </a:endParaRPr>
          </a:p>
        </p:txBody>
      </p:sp>
      <p:pic>
        <p:nvPicPr>
          <p:cNvPr id="43018" name="Picture 6" descr="2">
            <a:hlinkClick r:id="rId1" action="ppaction://hlinksldjump"/>
          </p:cNvPr>
          <p:cNvPicPr>
            <a:picLocks noChangeAspect="1"/>
          </p:cNvPicPr>
          <p:nvPr/>
        </p:nvPicPr>
        <p:blipFill>
          <a:blip r:embed="rId2"/>
          <a:stretch>
            <a:fillRect/>
          </a:stretch>
        </p:blipFill>
        <p:spPr>
          <a:xfrm>
            <a:off x="7658100" y="5638800"/>
            <a:ext cx="887413" cy="1219200"/>
          </a:xfrm>
          <a:prstGeom prst="rect">
            <a:avLst/>
          </a:prstGeom>
          <a:noFill/>
          <a:ln w="9525">
            <a:noFill/>
          </a:ln>
        </p:spPr>
      </p:pic>
      <p:sp>
        <p:nvSpPr>
          <p:cNvPr id="34" name="TextBox 33"/>
          <p:cNvSpPr txBox="1"/>
          <p:nvPr/>
        </p:nvSpPr>
        <p:spPr>
          <a:xfrm>
            <a:off x="2866390" y="2687955"/>
            <a:ext cx="3807460" cy="460375"/>
          </a:xfrm>
          <a:prstGeom prst="rect">
            <a:avLst/>
          </a:prstGeom>
          <a:noFill/>
          <a:ln w="9525">
            <a:noFill/>
          </a:ln>
        </p:spPr>
        <p:txBody>
          <a:bodyPr wrap="square">
            <a:spAutoFit/>
          </a:bodyPr>
          <a:lstStyle/>
          <a:p>
            <a:r>
              <a:rPr lang="en-US" altLang="zh-CN" sz="2400">
                <a:solidFill>
                  <a:srgbClr val="FF0000"/>
                </a:solidFill>
                <a:latin typeface="Arial" panose="020B0604020202020204" pitchFamily="34" charset="0"/>
              </a:rPr>
              <a:t>early booking discount</a:t>
            </a:r>
            <a:endParaRPr lang="en-US" altLang="zh-CN" sz="2400">
              <a:solidFill>
                <a:srgbClr val="FF0000"/>
              </a:solidFill>
              <a:latin typeface="Arial" panose="020B0604020202020204" pitchFamily="34" charset="0"/>
            </a:endParaRPr>
          </a:p>
        </p:txBody>
      </p:sp>
      <p:sp>
        <p:nvSpPr>
          <p:cNvPr id="4" name="TextBox 33"/>
          <p:cNvSpPr txBox="1"/>
          <p:nvPr/>
        </p:nvSpPr>
        <p:spPr>
          <a:xfrm>
            <a:off x="5778500" y="4448810"/>
            <a:ext cx="2148205"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in advance</a:t>
            </a:r>
            <a:endParaRPr lang="en-US" altLang="zh-CN" sz="2400">
              <a:solidFill>
                <a:srgbClr val="FF0000"/>
              </a:solidFill>
              <a:latin typeface="Arial" panose="020B0604020202020204" pitchFamily="34" charset="0"/>
            </a:endParaRPr>
          </a:p>
        </p:txBody>
      </p:sp>
      <p:sp>
        <p:nvSpPr>
          <p:cNvPr id="5" name="TextBox 33"/>
          <p:cNvSpPr txBox="1"/>
          <p:nvPr/>
        </p:nvSpPr>
        <p:spPr>
          <a:xfrm>
            <a:off x="1050925" y="5521325"/>
            <a:ext cx="4228465"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fits within your budget</a:t>
            </a:r>
            <a:endParaRPr lang="en-US" altLang="zh-CN" sz="240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anim calcmode="discrete" valueType="clr">
                                      <p:cBhvr override="childStyle">
                                        <p:cTn id="7"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
                                        </p:tgtEl>
                                        <p:attrNameLst>
                                          <p:attrName>fillcolor</p:attrName>
                                        </p:attrNameLst>
                                      </p:cBhvr>
                                      <p:tavLst>
                                        <p:tav tm="0">
                                          <p:val>
                                            <p:clrVal>
                                              <a:schemeClr val="accent2"/>
                                            </p:clrVal>
                                          </p:val>
                                        </p:tav>
                                        <p:tav tm="50000">
                                          <p:val>
                                            <p:clrVal>
                                              <a:schemeClr val="hlink"/>
                                            </p:clrVal>
                                          </p:val>
                                        </p:tav>
                                      </p:tavLst>
                                    </p:anim>
                                    <p:set>
                                      <p:cBhvr>
                                        <p:cTn id="9" dur="80"/>
                                        <p:tgtEl>
                                          <p:spTgt spid="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anim calcmode="discrete" valueType="clr">
                                      <p:cBhvr override="childStyle">
                                        <p:cTn id="1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gtEl>
                                        <p:attrNameLst>
                                          <p:attrName>fillcolor</p:attrName>
                                        </p:attrNameLst>
                                      </p:cBhvr>
                                      <p:tavLst>
                                        <p:tav tm="0">
                                          <p:val>
                                            <p:clrVal>
                                              <a:schemeClr val="accent2"/>
                                            </p:clrVal>
                                          </p:val>
                                        </p:tav>
                                        <p:tav tm="50000">
                                          <p:val>
                                            <p:clrVal>
                                              <a:schemeClr val="hlink"/>
                                            </p:clrVal>
                                          </p:val>
                                        </p:tav>
                                      </p:tavLst>
                                    </p:anim>
                                    <p:set>
                                      <p:cBhvr>
                                        <p:cTn id="16" dur="80"/>
                                        <p:tgtEl>
                                          <p:spTgt spid="4"/>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5"/>
                                        </p:tgtEl>
                                        <p:attrNameLst>
                                          <p:attrName>style.visibility</p:attrName>
                                        </p:attrNameLst>
                                      </p:cBhvr>
                                      <p:to>
                                        <p:strVal val="visible"/>
                                      </p:to>
                                    </p:set>
                                    <p:anim calcmode="discrete" valueType="clr">
                                      <p:cBhvr override="childStyle">
                                        <p:cTn id="21"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5"/>
                                        </p:tgtEl>
                                        <p:attrNameLst>
                                          <p:attrName>fillcolor</p:attrName>
                                        </p:attrNameLst>
                                      </p:cBhvr>
                                      <p:tavLst>
                                        <p:tav tm="0">
                                          <p:val>
                                            <p:clrVal>
                                              <a:schemeClr val="accent2"/>
                                            </p:clrVal>
                                          </p:val>
                                        </p:tav>
                                        <p:tav tm="50000">
                                          <p:val>
                                            <p:clrVal>
                                              <a:schemeClr val="hlink"/>
                                            </p:clrVal>
                                          </p:val>
                                        </p:tav>
                                      </p:tavLst>
                                    </p:anim>
                                    <p:set>
                                      <p:cBhvr>
                                        <p:cTn id="23"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页脚占位符 4"/>
          <p:cNvSpPr txBox="1">
            <a:spLocks noGrp="1"/>
          </p:cNvSpPr>
          <p:nvPr/>
        </p:nvSpPr>
        <p:spPr>
          <a:xfrm>
            <a:off x="5476875" y="6210300"/>
            <a:ext cx="3667125" cy="647700"/>
          </a:xfrm>
          <a:prstGeom prst="rect">
            <a:avLst/>
          </a:prstGeom>
          <a:solidFill>
            <a:srgbClr val="808080"/>
          </a:solidFill>
          <a:ln w="9525">
            <a:noFill/>
          </a:ln>
        </p:spPr>
        <p:txBody>
          <a:bodyPr/>
          <a:lstStyle/>
          <a:p>
            <a:r>
              <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rPr>
              <a:t>Practical English for Exhibition and Trade Fair</a:t>
            </a:r>
            <a:endParaRPr lang="en-US" altLang="zh-CN">
              <a:solidFill>
                <a:srgbClr val="1C1C1C"/>
              </a:solidFill>
              <a:effectLst>
                <a:outerShdw blurRad="38100" dist="38100" dir="2700000">
                  <a:srgbClr val="000000"/>
                </a:outerShdw>
              </a:effectLst>
              <a:latin typeface="Arial" panose="020B0604020202020204" pitchFamily="34" charset="0"/>
              <a:ea typeface="宋体" panose="02010600030101010101" pitchFamily="2" charset="-122"/>
            </a:endParaRPr>
          </a:p>
          <a:p>
            <a:endParaRPr lang="en-US" altLang="zh-CN" sz="2000" b="0">
              <a:solidFill>
                <a:srgbClr val="FF66CC"/>
              </a:solidFill>
              <a:latin typeface="Arial" panose="020B0604020202020204" pitchFamily="34" charset="0"/>
              <a:ea typeface="华文琥珀" panose="02010800040101010101" pitchFamily="2" charset="-122"/>
            </a:endParaRPr>
          </a:p>
        </p:txBody>
      </p:sp>
      <p:sp>
        <p:nvSpPr>
          <p:cNvPr id="44035" name="Text Box 38"/>
          <p:cNvSpPr txBox="1"/>
          <p:nvPr/>
        </p:nvSpPr>
        <p:spPr>
          <a:xfrm>
            <a:off x="1050925" y="201613"/>
            <a:ext cx="7900988" cy="822325"/>
          </a:xfrm>
          <a:prstGeom prst="rect">
            <a:avLst/>
          </a:prstGeom>
          <a:solidFill>
            <a:srgbClr val="FF99CC"/>
          </a:solidFill>
          <a:ln w="28575">
            <a:noFill/>
          </a:ln>
        </p:spPr>
        <p:txBody>
          <a:bodyPr>
            <a:spAutoFit/>
          </a:bodyPr>
          <a:lstStyle/>
          <a:p>
            <a:r>
              <a:rPr lang="en-US" altLang="zh-CN" sz="2400">
                <a:latin typeface="Arial" panose="020B0604020202020204" pitchFamily="34" charset="0"/>
              </a:rPr>
              <a:t>Activity 1 Listening (2)</a:t>
            </a:r>
            <a:endParaRPr lang="zh-CN" altLang="en-US" sz="2400" dirty="0">
              <a:latin typeface="Arial" panose="020B0604020202020204" pitchFamily="34" charset="0"/>
            </a:endParaRPr>
          </a:p>
          <a:p>
            <a:endParaRPr lang="zh-CN" altLang="en-US" sz="2400" dirty="0">
              <a:latin typeface="Arial" panose="020B0604020202020204" pitchFamily="34" charset="0"/>
              <a:ea typeface="宋体" panose="02010600030101010101" pitchFamily="2" charset="-122"/>
            </a:endParaRPr>
          </a:p>
        </p:txBody>
      </p:sp>
      <p:grpSp>
        <p:nvGrpSpPr>
          <p:cNvPr id="44036" name="Group 19"/>
          <p:cNvGrpSpPr/>
          <p:nvPr/>
        </p:nvGrpSpPr>
        <p:grpSpPr>
          <a:xfrm>
            <a:off x="1068388" y="630238"/>
            <a:ext cx="693737" cy="728662"/>
            <a:chOff x="802" y="845"/>
            <a:chExt cx="827" cy="826"/>
          </a:xfrm>
        </p:grpSpPr>
        <p:sp>
          <p:nvSpPr>
            <p:cNvPr id="4403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4403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sp>
          <p:nvSpPr>
            <p:cNvPr id="4403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lstStyle/>
            <a:p>
              <a:pPr algn="l"/>
              <a:endParaRPr lang="zh-CN" altLang="en-US" b="0" dirty="0">
                <a:latin typeface="Calibri" panose="020F0502020204030204" pitchFamily="34" charset="0"/>
                <a:ea typeface="宋体" panose="02010600030101010101" pitchFamily="2" charset="-122"/>
              </a:endParaRPr>
            </a:p>
          </p:txBody>
        </p:sp>
      </p:grpSp>
      <p:sp>
        <p:nvSpPr>
          <p:cNvPr id="44040" name="Rectangle 3"/>
          <p:cNvSpPr/>
          <p:nvPr/>
        </p:nvSpPr>
        <p:spPr>
          <a:xfrm>
            <a:off x="0" y="1101725"/>
            <a:ext cx="9144000" cy="5756275"/>
          </a:xfrm>
          <a:prstGeom prst="rect">
            <a:avLst/>
          </a:prstGeom>
          <a:solidFill>
            <a:srgbClr val="FFCCFF"/>
          </a:solidFill>
          <a:ln w="9525">
            <a:noFill/>
          </a:ln>
        </p:spPr>
        <p:txBody>
          <a:bodyPr/>
          <a:lstStyle>
            <a:lvl1pPr marL="342900" indent="-342900" algn="l" rtl="0" eaLnBrk="0" fontAlgn="base" hangingPunct="0">
              <a:spcBef>
                <a:spcPct val="20000"/>
              </a:spcBef>
              <a:spcAft>
                <a:spcPct val="0"/>
              </a:spcAft>
              <a:buSzPct val="85000"/>
              <a:buFont typeface="Wingdings" panose="05000000000000000000" pitchFamily="2" charset="2"/>
              <a:buChar char="£"/>
              <a:defRPr sz="3200">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stStyle>
          <a:p>
            <a:pPr marL="609600" lvl="0" indent="-609600">
              <a:buNone/>
            </a:pPr>
            <a:r>
              <a:rPr lang="en-US" altLang="zh-CN" sz="2400">
                <a:latin typeface="Times New Roman" panose="02020603050405020304" pitchFamily="18" charset="0"/>
              </a:rPr>
              <a:t>B:	The location of a stand matters a lot. You had better select a stand which will have (4)__________________, for example, near the entrance, adjacent to kiosks, or (5)　　　　.</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A:	Yes, I see. What about the size of a stand?</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B:	The size should be based on your products displayed and your budget. However, ideally your stand should have more</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 (6)　　　　 than depth, for better traffic exposure.</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A:	That is reasonable.</a:t>
            </a: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B:	Besides you need to ask who is on the adjacent stands, since you may not agree to be next to (7)_________________.</a:t>
            </a:r>
            <a:endParaRPr lang="en-US" altLang="zh-CN" sz="2400">
              <a:latin typeface="Times New Roman" panose="02020603050405020304" pitchFamily="18" charset="0"/>
            </a:endParaRPr>
          </a:p>
          <a:p>
            <a:pPr marL="609600" lvl="0" indent="-609600">
              <a:buNone/>
            </a:pPr>
            <a:r>
              <a:rPr lang="zh-CN" altLang="zh-CN" sz="2400" dirty="0">
                <a:latin typeface="Times New Roman" panose="02020603050405020304" pitchFamily="18" charset="0"/>
                <a:sym typeface="+mn-ea"/>
              </a:rPr>
              <a:t>A:	Yes, that is a very key point.</a:t>
            </a:r>
            <a:endParaRPr lang="zh-CN" altLang="zh-CN" sz="2400" dirty="0">
              <a:latin typeface="Times New Roman" panose="02020603050405020304" pitchFamily="18" charset="0"/>
            </a:endParaRPr>
          </a:p>
          <a:p>
            <a:pPr marL="609600" lvl="0" indent="-609600">
              <a:buNone/>
            </a:pPr>
            <a:endParaRPr lang="en-US" altLang="zh-CN" sz="2400">
              <a:latin typeface="Times New Roman" panose="02020603050405020304" pitchFamily="18" charset="0"/>
            </a:endParaRPr>
          </a:p>
          <a:p>
            <a:pPr marL="609600" lvl="0" indent="-609600">
              <a:buNone/>
            </a:pPr>
            <a:r>
              <a:rPr lang="en-US" altLang="zh-CN" sz="2400">
                <a:latin typeface="Times New Roman" panose="02020603050405020304" pitchFamily="18" charset="0"/>
              </a:rPr>
              <a:t>　　　.</a:t>
            </a:r>
            <a:endParaRPr lang="en-US" altLang="zh-CN" sz="2400">
              <a:latin typeface="Times New Roman" panose="02020603050405020304" pitchFamily="18" charset="0"/>
            </a:endParaRPr>
          </a:p>
          <a:p>
            <a:pPr marL="609600" lvl="0" indent="-609600">
              <a:buNone/>
            </a:pPr>
            <a:endParaRPr lang="en-US" altLang="zh-CN" sz="2400">
              <a:latin typeface="Times New Roman" panose="02020603050405020304" pitchFamily="18" charset="0"/>
            </a:endParaRPr>
          </a:p>
        </p:txBody>
      </p:sp>
      <p:pic>
        <p:nvPicPr>
          <p:cNvPr id="44043" name="Picture 6" descr="2">
            <a:hlinkClick r:id="rId1" action="ppaction://hlinksldjump"/>
          </p:cNvPr>
          <p:cNvPicPr>
            <a:picLocks noChangeAspect="1"/>
          </p:cNvPicPr>
          <p:nvPr/>
        </p:nvPicPr>
        <p:blipFill>
          <a:blip r:embed="rId2"/>
          <a:stretch>
            <a:fillRect/>
          </a:stretch>
        </p:blipFill>
        <p:spPr>
          <a:xfrm>
            <a:off x="8256270" y="5838825"/>
            <a:ext cx="887413" cy="1219200"/>
          </a:xfrm>
          <a:prstGeom prst="rect">
            <a:avLst/>
          </a:prstGeom>
          <a:noFill/>
          <a:ln w="9525">
            <a:noFill/>
          </a:ln>
        </p:spPr>
      </p:pic>
      <p:sp>
        <p:nvSpPr>
          <p:cNvPr id="5" name="TextBox 33"/>
          <p:cNvSpPr txBox="1"/>
          <p:nvPr/>
        </p:nvSpPr>
        <p:spPr>
          <a:xfrm>
            <a:off x="3951605" y="1454150"/>
            <a:ext cx="2905760"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large traffic flows</a:t>
            </a:r>
            <a:endParaRPr lang="en-US" altLang="zh-CN" sz="2400">
              <a:solidFill>
                <a:srgbClr val="FF0000"/>
              </a:solidFill>
              <a:latin typeface="Arial" panose="020B0604020202020204" pitchFamily="34" charset="0"/>
            </a:endParaRPr>
          </a:p>
        </p:txBody>
      </p:sp>
      <p:sp>
        <p:nvSpPr>
          <p:cNvPr id="6" name="TextBox 33"/>
          <p:cNvSpPr txBox="1"/>
          <p:nvPr/>
        </p:nvSpPr>
        <p:spPr>
          <a:xfrm>
            <a:off x="6359525" y="1844040"/>
            <a:ext cx="2166620"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on a corner</a:t>
            </a:r>
            <a:endParaRPr lang="en-US" altLang="zh-CN" sz="2400">
              <a:solidFill>
                <a:srgbClr val="FF0000"/>
              </a:solidFill>
              <a:latin typeface="Arial" panose="020B0604020202020204" pitchFamily="34" charset="0"/>
            </a:endParaRPr>
          </a:p>
        </p:txBody>
      </p:sp>
      <p:sp>
        <p:nvSpPr>
          <p:cNvPr id="7" name="TextBox 33"/>
          <p:cNvSpPr txBox="1"/>
          <p:nvPr/>
        </p:nvSpPr>
        <p:spPr>
          <a:xfrm>
            <a:off x="379730" y="3511550"/>
            <a:ext cx="1619885"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frontage</a:t>
            </a:r>
            <a:endParaRPr lang="en-US" altLang="zh-CN" sz="2400">
              <a:solidFill>
                <a:srgbClr val="FF0000"/>
              </a:solidFill>
              <a:latin typeface="Arial" panose="020B0604020202020204" pitchFamily="34" charset="0"/>
            </a:endParaRPr>
          </a:p>
        </p:txBody>
      </p:sp>
      <p:sp>
        <p:nvSpPr>
          <p:cNvPr id="8" name="TextBox 33"/>
          <p:cNvSpPr txBox="1"/>
          <p:nvPr/>
        </p:nvSpPr>
        <p:spPr>
          <a:xfrm>
            <a:off x="4739640" y="4721225"/>
            <a:ext cx="2922270" cy="460375"/>
          </a:xfrm>
          <a:prstGeom prst="rect">
            <a:avLst/>
          </a:prstGeom>
          <a:noFill/>
          <a:ln w="9525">
            <a:noFill/>
          </a:ln>
        </p:spPr>
        <p:txBody>
          <a:bodyPr wrap="square">
            <a:spAutoFit/>
          </a:bodyPr>
          <a:p>
            <a:r>
              <a:rPr lang="en-US" altLang="zh-CN" sz="2400">
                <a:solidFill>
                  <a:srgbClr val="FF0000"/>
                </a:solidFill>
                <a:latin typeface="Arial" panose="020B0604020202020204" pitchFamily="34" charset="0"/>
              </a:rPr>
              <a:t>your competitors</a:t>
            </a:r>
            <a:endParaRPr lang="en-US" altLang="zh-CN" sz="240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
                                        </p:tgtEl>
                                        <p:attrNameLst>
                                          <p:attrName>style.visibility</p:attrName>
                                        </p:attrNameLst>
                                      </p:cBhvr>
                                      <p:to>
                                        <p:strVal val="visible"/>
                                      </p:to>
                                    </p:set>
                                    <p:anim calcmode="discrete" valueType="clr">
                                      <p:cBhvr override="childStyle">
                                        <p:cTn id="14"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
                                        </p:tgtEl>
                                        <p:attrNameLst>
                                          <p:attrName>fillcolor</p:attrName>
                                        </p:attrNameLst>
                                      </p:cBhvr>
                                      <p:tavLst>
                                        <p:tav tm="0">
                                          <p:val>
                                            <p:clrVal>
                                              <a:schemeClr val="accent2"/>
                                            </p:clrVal>
                                          </p:val>
                                        </p:tav>
                                        <p:tav tm="50000">
                                          <p:val>
                                            <p:clrVal>
                                              <a:schemeClr val="hlink"/>
                                            </p:clrVal>
                                          </p:val>
                                        </p:tav>
                                      </p:tavLst>
                                    </p:anim>
                                    <p:set>
                                      <p:cBhvr>
                                        <p:cTn id="16" dur="80"/>
                                        <p:tgtEl>
                                          <p:spTgt spid="6"/>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7"/>
                                        </p:tgtEl>
                                        <p:attrNameLst>
                                          <p:attrName>style.visibility</p:attrName>
                                        </p:attrNameLst>
                                      </p:cBhvr>
                                      <p:to>
                                        <p:strVal val="visible"/>
                                      </p:to>
                                    </p:set>
                                    <p:anim calcmode="discrete" valueType="clr">
                                      <p:cBhvr override="childStyle">
                                        <p:cTn id="21"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
                                        </p:tgtEl>
                                        <p:attrNameLst>
                                          <p:attrName>fillcolor</p:attrName>
                                        </p:attrNameLst>
                                      </p:cBhvr>
                                      <p:tavLst>
                                        <p:tav tm="0">
                                          <p:val>
                                            <p:clrVal>
                                              <a:schemeClr val="accent2"/>
                                            </p:clrVal>
                                          </p:val>
                                        </p:tav>
                                        <p:tav tm="50000">
                                          <p:val>
                                            <p:clrVal>
                                              <a:schemeClr val="hlink"/>
                                            </p:clrVal>
                                          </p:val>
                                        </p:tav>
                                      </p:tavLst>
                                    </p:anim>
                                    <p:set>
                                      <p:cBhvr>
                                        <p:cTn id="23" dur="80"/>
                                        <p:tgtEl>
                                          <p:spTgt spid="7"/>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8"/>
                                        </p:tgtEl>
                                        <p:attrNameLst>
                                          <p:attrName>style.visibility</p:attrName>
                                        </p:attrNameLst>
                                      </p:cBhvr>
                                      <p:to>
                                        <p:strVal val="visible"/>
                                      </p:to>
                                    </p:set>
                                    <p:anim calcmode="discrete" valueType="clr">
                                      <p:cBhvr override="childStyle">
                                        <p:cTn id="28"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8"/>
                                        </p:tgtEl>
                                        <p:attrNameLst>
                                          <p:attrName>fillcolor</p:attrName>
                                        </p:attrNameLst>
                                      </p:cBhvr>
                                      <p:tavLst>
                                        <p:tav tm="0">
                                          <p:val>
                                            <p:clrVal>
                                              <a:schemeClr val="accent2"/>
                                            </p:clrVal>
                                          </p:val>
                                        </p:tav>
                                        <p:tav tm="50000">
                                          <p:val>
                                            <p:clrVal>
                                              <a:schemeClr val="hlink"/>
                                            </p:clrVal>
                                          </p:val>
                                        </p:tav>
                                      </p:tavLst>
                                    </p:anim>
                                    <p:set>
                                      <p:cBhvr>
                                        <p:cTn id="30"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28575" cap="flat" cmpd="sng" algn="ctr">
          <a:solidFill>
            <a:srgbClr val="FFFFFF"/>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28575" cap="flat" cmpd="sng" algn="ctr">
          <a:solidFill>
            <a:srgbClr val="FFFFFF"/>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17396</Words>
  <Application>WPS 演示</Application>
  <PresentationFormat>全屏显示(4:3)</PresentationFormat>
  <Paragraphs>568</Paragraphs>
  <Slides>39</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39</vt:i4>
      </vt:variant>
    </vt:vector>
  </HeadingPairs>
  <TitlesOfParts>
    <vt:vector size="53" baseType="lpstr">
      <vt:lpstr>Arial</vt:lpstr>
      <vt:lpstr>宋体</vt:lpstr>
      <vt:lpstr>Wingdings</vt:lpstr>
      <vt:lpstr>华文琥珀</vt:lpstr>
      <vt:lpstr>华文行楷</vt:lpstr>
      <vt:lpstr>黑体</vt:lpstr>
      <vt:lpstr>华文彩云</vt:lpstr>
      <vt:lpstr>Times New Roman</vt:lpstr>
      <vt:lpstr>Calibri</vt:lpstr>
      <vt:lpstr>微软雅黑</vt:lpstr>
      <vt:lpstr>Arial Unicode MS</vt:lpstr>
      <vt:lpstr>Angsana New</vt:lpstr>
      <vt:lpstr>Segoe Print</vt:lpstr>
      <vt:lpstr>437TGp_bizpeople_light_ani</vt:lpstr>
      <vt:lpstr>    Module 1 Services before an Exhibition                             Part 2       Making Exhibiting Arrangements                          安排参展</vt:lpstr>
      <vt:lpstr> Module 1  Services before an Exhibition  </vt:lpstr>
      <vt:lpstr>Learning Objectives</vt:lpstr>
      <vt:lpstr>Warm-up</vt:lpstr>
      <vt:lpstr>Warm-up</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winnie</dc:creator>
  <cp:lastModifiedBy>LYQ</cp:lastModifiedBy>
  <cp:revision>307</cp:revision>
  <dcterms:created xsi:type="dcterms:W3CDTF">2009-10-17T15:49:00Z</dcterms:created>
  <dcterms:modified xsi:type="dcterms:W3CDTF">2021-03-17T01:04:05Z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